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3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4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5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6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7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8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3" r:id="rId2"/>
    <p:sldMasterId id="2147483669" r:id="rId3"/>
    <p:sldMasterId id="2147483673" r:id="rId4"/>
    <p:sldMasterId id="2147483683" r:id="rId5"/>
    <p:sldMasterId id="2147483712" r:id="rId6"/>
    <p:sldMasterId id="2147483722" r:id="rId7"/>
    <p:sldMasterId id="2147483727" r:id="rId8"/>
    <p:sldMasterId id="2147483737" r:id="rId9"/>
  </p:sldMasterIdLst>
  <p:notesMasterIdLst>
    <p:notesMasterId r:id="rId45"/>
  </p:notesMasterIdLst>
  <p:handoutMasterIdLst>
    <p:handoutMasterId r:id="rId46"/>
  </p:handoutMasterIdLst>
  <p:sldIdLst>
    <p:sldId id="256" r:id="rId10"/>
    <p:sldId id="276" r:id="rId11"/>
    <p:sldId id="314" r:id="rId12"/>
    <p:sldId id="313" r:id="rId13"/>
    <p:sldId id="260" r:id="rId14"/>
    <p:sldId id="284" r:id="rId15"/>
    <p:sldId id="285" r:id="rId16"/>
    <p:sldId id="362" r:id="rId17"/>
    <p:sldId id="363" r:id="rId18"/>
    <p:sldId id="335" r:id="rId19"/>
    <p:sldId id="341" r:id="rId20"/>
    <p:sldId id="318" r:id="rId21"/>
    <p:sldId id="319" r:id="rId22"/>
    <p:sldId id="359" r:id="rId23"/>
    <p:sldId id="342" r:id="rId24"/>
    <p:sldId id="343" r:id="rId25"/>
    <p:sldId id="291" r:id="rId26"/>
    <p:sldId id="292" r:id="rId27"/>
    <p:sldId id="293" r:id="rId28"/>
    <p:sldId id="296" r:id="rId29"/>
    <p:sldId id="298" r:id="rId30"/>
    <p:sldId id="356" r:id="rId31"/>
    <p:sldId id="357" r:id="rId32"/>
    <p:sldId id="354" r:id="rId33"/>
    <p:sldId id="339" r:id="rId34"/>
    <p:sldId id="348" r:id="rId35"/>
    <p:sldId id="308" r:id="rId36"/>
    <p:sldId id="351" r:id="rId37"/>
    <p:sldId id="352" r:id="rId38"/>
    <p:sldId id="360" r:id="rId39"/>
    <p:sldId id="340" r:id="rId40"/>
    <p:sldId id="300" r:id="rId41"/>
    <p:sldId id="355" r:id="rId42"/>
    <p:sldId id="283" r:id="rId43"/>
    <p:sldId id="361" r:id="rId4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79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frameSlides="1"/>
  <p:clrMru>
    <a:srgbClr val="064E83"/>
    <a:srgbClr val="2E3F4C"/>
    <a:srgbClr val="6C8A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623" autoAdjust="0"/>
    <p:restoredTop sz="94757" autoAdjust="0"/>
  </p:normalViewPr>
  <p:slideViewPr>
    <p:cSldViewPr snapToGrid="0" snapToObjects="1" showGuides="1">
      <p:cViewPr>
        <p:scale>
          <a:sx n="70" d="100"/>
          <a:sy n="70" d="100"/>
        </p:scale>
        <p:origin x="-1164" y="-48"/>
      </p:cViewPr>
      <p:guideLst>
        <p:guide orient="horz" pos="2160"/>
        <p:guide pos="2879"/>
      </p:guideLst>
    </p:cSldViewPr>
  </p:slideViewPr>
  <p:outlineViewPr>
    <p:cViewPr>
      <p:scale>
        <a:sx n="33" d="100"/>
        <a:sy n="33" d="100"/>
      </p:scale>
      <p:origin x="0" y="-19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 snapToGrid="0" snapToObjects="1">
      <p:cViewPr varScale="1">
        <p:scale>
          <a:sx n="80" d="100"/>
          <a:sy n="80" d="100"/>
        </p:scale>
        <p:origin x="3432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slide" Target="slides/slide33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41" Type="http://schemas.openxmlformats.org/officeDocument/2006/relationships/slide" Target="slides/slide3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theme" Target="theme/theme1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viewProps" Target="viewProps.xml"/><Relationship Id="rId8" Type="http://schemas.openxmlformats.org/officeDocument/2006/relationships/slideMaster" Target="slideMasters/slideMaster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7351A7-8A0E-BC4A-B507-BC9FBEDEB94D}" type="datetime1">
              <a:rPr lang="en-US" smtClean="0"/>
              <a:pPr/>
              <a:t>5/15/2017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FFE683-3A33-1F4A-90D8-528147015F1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72446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0BA50B-6875-0F43-A70A-41BA2A188017}" type="datetime1">
              <a:rPr lang="en-US" smtClean="0"/>
              <a:pPr/>
              <a:t>5/15/2017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03270C-FB42-C54A-AC71-B4EEB4FA7F1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30462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22CCE5-E409-4F5D-BA9C-65C9D3219A84}" type="slidenum">
              <a:rPr lang="en-GB" smtClean="0">
                <a:solidFill>
                  <a:prstClr val="black"/>
                </a:solidFill>
              </a:rPr>
              <a:pPr/>
              <a:t>3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05489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018B31-50F4-4B8A-BF96-7B96AA8223E5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55331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018B31-50F4-4B8A-BF96-7B96AA8223E5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44394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018B31-50F4-4B8A-BF96-7B96AA8223E5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118196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018B31-50F4-4B8A-BF96-7B96AA8223E5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3487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03270C-FB42-C54A-AC71-B4EEB4FA7F12}" type="slidenum">
              <a:rPr lang="en-US" smtClean="0">
                <a:solidFill>
                  <a:prstClr val="black"/>
                </a:solidFill>
              </a:rPr>
              <a:pPr/>
              <a:t>31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94190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018B31-50F4-4B8A-BF96-7B96AA8223E5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914142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03270C-FB42-C54A-AC71-B4EEB4FA7F12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5082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03270C-FB42-C54A-AC71-B4EEB4FA7F12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84904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177F1762-1299-4296-85E5-5BFA344C1755}" type="datetime1">
              <a:rPr lang="en-GB" smtClean="0"/>
              <a:pPr>
                <a:defRPr/>
              </a:pPr>
              <a:t>16/05/2017</a:t>
            </a:fld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8C767BC-E105-42CB-94F1-BFC5F1223D52}" type="slidenum">
              <a:rPr lang="en-GB" smtClean="0"/>
              <a:pPr>
                <a:defRPr/>
              </a:pPr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54210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177F1762-1299-4296-85E5-5BFA344C1755}" type="datetime1">
              <a:rPr lang="en-GB" smtClean="0"/>
              <a:pPr>
                <a:defRPr/>
              </a:pPr>
              <a:t>16/05/2017</a:t>
            </a:fld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8C767BC-E105-42CB-94F1-BFC5F1223D52}" type="slidenum">
              <a:rPr lang="en-GB" smtClean="0"/>
              <a:pPr>
                <a:defRPr/>
              </a:pPr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54210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Probabilities</a:t>
            </a:r>
            <a:r>
              <a:rPr lang="en-GB" baseline="0" dirty="0" smtClean="0"/>
              <a:t> can be computed from ensemble members and should be available soon in </a:t>
            </a:r>
            <a:r>
              <a:rPr lang="en-GB" baseline="0" dirty="0" err="1" smtClean="0"/>
              <a:t>eccharts</a:t>
            </a:r>
            <a:r>
              <a:rPr lang="en-GB" baseline="0" dirty="0" smtClean="0"/>
              <a:t> (</a:t>
            </a:r>
            <a:r>
              <a:rPr lang="en-GB" baseline="0" dirty="0" err="1" smtClean="0"/>
              <a:t>june</a:t>
            </a:r>
            <a:r>
              <a:rPr lang="en-GB" baseline="0" dirty="0" smtClean="0"/>
              <a:t>)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03270C-FB42-C54A-AC71-B4EEB4FA7F12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6927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03270C-FB42-C54A-AC71-B4EEB4FA7F12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6927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03270C-FB42-C54A-AC71-B4EEB4FA7F12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6927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03270C-FB42-C54A-AC71-B4EEB4FA7F12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6927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018B31-50F4-4B8A-BF96-7B96AA8223E5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40253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ECMWF_Master_Logo_RGB_nostrap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620425" y="5984882"/>
            <a:ext cx="2135591" cy="366955"/>
          </a:xfrm>
          <a:prstGeom prst="rect">
            <a:avLst/>
          </a:prstGeom>
        </p:spPr>
      </p:pic>
      <p:sp>
        <p:nvSpPr>
          <p:cNvPr id="11" name="Date Placeholder 10"/>
          <p:cNvSpPr txBox="1">
            <a:spLocks/>
          </p:cNvSpPr>
          <p:nvPr userDrawn="1"/>
        </p:nvSpPr>
        <p:spPr>
          <a:xfrm>
            <a:off x="5836859" y="5984882"/>
            <a:ext cx="1687303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64E83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© ECMWF </a:t>
            </a:r>
            <a:r>
              <a:rPr kumimoji="0" lang="en-US" sz="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64E83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May 16-19</a:t>
            </a:r>
            <a:r>
              <a:rPr kumimoji="0" lang="en-US" sz="9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064E83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</a:t>
            </a:r>
            <a:r>
              <a:rPr kumimoji="0" lang="en-US" sz="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64E83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2017</a:t>
            </a:r>
            <a:endParaRPr kumimoji="0" lang="en-US" sz="900" b="0" i="0" u="none" strike="noStrike" kern="1200" cap="none" spc="0" normalizeH="0" baseline="0" noProof="0" dirty="0" smtClean="0">
              <a:ln>
                <a:noFill/>
              </a:ln>
              <a:solidFill>
                <a:srgbClr val="064E83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1620425" y="1294198"/>
            <a:ext cx="5903737" cy="519800"/>
          </a:xfrm>
          <a:prstGeom prst="rect">
            <a:avLst/>
          </a:prstGeom>
        </p:spPr>
        <p:txBody>
          <a:bodyPr vert="horz" lIns="0" tIns="0" rIns="0" bIns="0" anchor="b" anchorCtr="0">
            <a:spAutoFit/>
          </a:bodyPr>
          <a:lstStyle>
            <a:lvl1pPr marL="0" indent="0">
              <a:lnSpc>
                <a:spcPts val="4000"/>
              </a:lnSpc>
              <a:spcBef>
                <a:spcPts val="0"/>
              </a:spcBef>
              <a:buNone/>
              <a:defRPr sz="3600" b="1">
                <a:solidFill>
                  <a:srgbClr val="064E83"/>
                </a:solidFill>
              </a:defRPr>
            </a:lvl1pPr>
          </a:lstStyle>
          <a:p>
            <a:pPr lvl="0"/>
            <a:r>
              <a:rPr lang="en-GB" dirty="0" smtClean="0"/>
              <a:t>Title of Presentation</a:t>
            </a:r>
          </a:p>
        </p:txBody>
      </p:sp>
      <p:sp>
        <p:nvSpPr>
          <p:cNvPr id="14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1620425" y="1980000"/>
            <a:ext cx="5903737" cy="382156"/>
          </a:xfrm>
          <a:prstGeom prst="rect">
            <a:avLst/>
          </a:prstGeom>
        </p:spPr>
        <p:txBody>
          <a:bodyPr vert="horz" wrap="square" lIns="0" tIns="0" rIns="0" bIns="0">
            <a:spAutoFit/>
          </a:bodyPr>
          <a:lstStyle>
            <a:lvl1pPr marL="0" indent="0">
              <a:lnSpc>
                <a:spcPts val="3000"/>
              </a:lnSpc>
              <a:spcBef>
                <a:spcPts val="0"/>
              </a:spcBef>
              <a:buNone/>
              <a:defRPr sz="2400">
                <a:solidFill>
                  <a:srgbClr val="064E83"/>
                </a:solidFill>
              </a:defRPr>
            </a:lvl1pPr>
          </a:lstStyle>
          <a:p>
            <a:pPr lvl="0"/>
            <a:r>
              <a:rPr lang="en-GB" dirty="0" smtClean="0"/>
              <a:t>Subtitle of Presentation</a:t>
            </a:r>
          </a:p>
        </p:txBody>
      </p:sp>
      <p:sp>
        <p:nvSpPr>
          <p:cNvPr id="15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1620425" y="2700008"/>
            <a:ext cx="5903737" cy="307777"/>
          </a:xfrm>
          <a:prstGeom prst="rect">
            <a:avLst/>
          </a:prstGeom>
        </p:spPr>
        <p:txBody>
          <a:bodyPr vert="horz" wrap="square" lIns="0" tIns="0" rIns="0" bIns="0">
            <a:spAutoFit/>
          </a:bodyPr>
          <a:lstStyle>
            <a:lvl1pPr marL="0" indent="0">
              <a:lnSpc>
                <a:spcPts val="2400"/>
              </a:lnSpc>
              <a:spcBef>
                <a:spcPts val="0"/>
              </a:spcBef>
              <a:buNone/>
              <a:defRPr sz="2000">
                <a:solidFill>
                  <a:srgbClr val="064E83"/>
                </a:solidFill>
              </a:defRPr>
            </a:lvl1pPr>
          </a:lstStyle>
          <a:p>
            <a:pPr lvl="0"/>
            <a:r>
              <a:rPr lang="en-GB" dirty="0" smtClean="0"/>
              <a:t>Author’s Name</a:t>
            </a:r>
          </a:p>
        </p:txBody>
      </p:sp>
      <p:sp>
        <p:nvSpPr>
          <p:cNvPr id="16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1620425" y="3121231"/>
            <a:ext cx="5903737" cy="254771"/>
          </a:xfrm>
          <a:prstGeom prst="rect">
            <a:avLst/>
          </a:prstGeom>
        </p:spPr>
        <p:txBody>
          <a:bodyPr vert="horz" wrap="square" lIns="0" tIns="0" rIns="0" bIns="0">
            <a:spAutoFit/>
          </a:bodyPr>
          <a:lstStyle>
            <a:lvl1pPr marL="0" indent="0">
              <a:lnSpc>
                <a:spcPts val="2000"/>
              </a:lnSpc>
              <a:spcBef>
                <a:spcPts val="0"/>
              </a:spcBef>
              <a:buNone/>
              <a:defRPr sz="1600">
                <a:solidFill>
                  <a:srgbClr val="064E83"/>
                </a:solidFill>
              </a:defRPr>
            </a:lvl1pPr>
          </a:lstStyle>
          <a:p>
            <a:pPr lvl="0"/>
            <a:r>
              <a:rPr lang="en-GB" dirty="0" smtClean="0"/>
              <a:t>Author’s Address</a:t>
            </a:r>
          </a:p>
        </p:txBody>
      </p:sp>
      <p:sp>
        <p:nvSpPr>
          <p:cNvPr id="17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1620425" y="3429000"/>
            <a:ext cx="5903737" cy="230832"/>
          </a:xfrm>
          <a:prstGeom prst="rect">
            <a:avLst/>
          </a:prstGeom>
        </p:spPr>
        <p:txBody>
          <a:bodyPr vert="horz" wrap="square" lIns="0" tIns="0" rIns="0" bIns="0">
            <a:spAutoFit/>
          </a:bodyPr>
          <a:lstStyle>
            <a:lvl1pPr marL="0" indent="0">
              <a:lnSpc>
                <a:spcPts val="1800"/>
              </a:lnSpc>
              <a:spcBef>
                <a:spcPts val="0"/>
              </a:spcBef>
              <a:buNone/>
              <a:defRPr sz="1400">
                <a:solidFill>
                  <a:srgbClr val="064E83"/>
                </a:solidFill>
              </a:defRPr>
            </a:lvl1pPr>
          </a:lstStyle>
          <a:p>
            <a:pPr lvl="0"/>
            <a:r>
              <a:rPr lang="en-GB" dirty="0" err="1" smtClean="0"/>
              <a:t>email@ddress</a:t>
            </a:r>
            <a:endParaRPr lang="en-GB" dirty="0" smtClean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11"/>
          <p:cNvSpPr txBox="1">
            <a:spLocks/>
          </p:cNvSpPr>
          <p:nvPr userDrawn="1"/>
        </p:nvSpPr>
        <p:spPr>
          <a:xfrm>
            <a:off x="2962791" y="6308262"/>
            <a:ext cx="3443912" cy="230657"/>
          </a:xfrm>
          <a:prstGeom prst="rect">
            <a:avLst/>
          </a:prstGeom>
        </p:spPr>
        <p:txBody>
          <a:bodyPr vert="horz" lIns="108000" tIns="0" rIns="0" bIns="0" rtlCol="0" anchor="b" anchorCtr="0">
            <a:noAutofit/>
          </a:bodyPr>
          <a:lstStyle>
            <a:lvl1pPr algn="l">
              <a:defRPr sz="800" b="1" cap="all" baseline="0">
                <a:solidFill>
                  <a:srgbClr val="064E83"/>
                </a:solidFill>
              </a:defRPr>
            </a:lvl1pPr>
          </a:lstStyle>
          <a:p>
            <a:pPr>
              <a:defRPr/>
            </a:pPr>
            <a:r>
              <a:rPr lang="en-US" smtClean="0"/>
              <a:t>European Centre for Medium-Range Weather Forecasts</a:t>
            </a:r>
            <a:endParaRPr lang="en-US" dirty="0"/>
          </a:p>
        </p:txBody>
      </p:sp>
      <p:pic>
        <p:nvPicPr>
          <p:cNvPr id="13" name="Picture 12" descr="ECMWF_Master_Logo_RGB_nostrap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620425" y="6308262"/>
            <a:ext cx="1342369" cy="230657"/>
          </a:xfrm>
          <a:prstGeom prst="rect">
            <a:avLst/>
          </a:prstGeom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620425" y="360000"/>
            <a:ext cx="5903737" cy="369332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rgbClr val="064E83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 hasCustomPrompt="1"/>
          </p:nvPr>
        </p:nvSpPr>
        <p:spPr>
          <a:xfrm>
            <a:off x="1620422" y="936000"/>
            <a:ext cx="5903738" cy="4986000"/>
          </a:xfrm>
          <a:prstGeom prst="rect">
            <a:avLst/>
          </a:prstGeom>
        </p:spPr>
        <p:txBody>
          <a:bodyPr lIns="0" tIns="0" rIns="0" bIns="0"/>
          <a:lstStyle>
            <a:lvl1pPr marL="0" indent="-180000">
              <a:lnSpc>
                <a:spcPts val="2200"/>
              </a:lnSpc>
              <a:spcBef>
                <a:spcPts val="1100"/>
              </a:spcBef>
              <a:buClr>
                <a:srgbClr val="064E83"/>
              </a:buClr>
              <a:defRPr sz="1800">
                <a:solidFill>
                  <a:schemeClr val="tx1"/>
                </a:solidFill>
              </a:defRPr>
            </a:lvl1pPr>
            <a:lvl2pPr marL="630000" indent="-270000">
              <a:lnSpc>
                <a:spcPts val="2000"/>
              </a:lnSpc>
              <a:spcBef>
                <a:spcPts val="1000"/>
              </a:spcBef>
              <a:buClr>
                <a:srgbClr val="064E83"/>
              </a:buClr>
              <a:defRPr sz="1600">
                <a:solidFill>
                  <a:schemeClr val="tx1"/>
                </a:solidFill>
              </a:defRPr>
            </a:lvl2pPr>
            <a:lvl3pPr marL="990000" indent="-270000">
              <a:lnSpc>
                <a:spcPts val="1800"/>
              </a:lnSpc>
              <a:spcBef>
                <a:spcPts val="900"/>
              </a:spcBef>
              <a:buClr>
                <a:srgbClr val="064E83"/>
              </a:buClr>
              <a:defRPr sz="1400">
                <a:solidFill>
                  <a:schemeClr val="tx1"/>
                </a:solidFill>
              </a:defRPr>
            </a:lvl3pPr>
            <a:lvl4pPr marL="1350000" indent="-270000">
              <a:lnSpc>
                <a:spcPts val="1600"/>
              </a:lnSpc>
              <a:spcBef>
                <a:spcPts val="800"/>
              </a:spcBef>
              <a:buClr>
                <a:srgbClr val="064E83"/>
              </a:buClr>
              <a:defRPr sz="1200">
                <a:solidFill>
                  <a:schemeClr val="tx1"/>
                </a:solidFill>
              </a:defRPr>
            </a:lvl4pPr>
            <a:lvl5pPr marL="1710000" indent="-270000">
              <a:lnSpc>
                <a:spcPts val="1400"/>
              </a:lnSpc>
              <a:spcBef>
                <a:spcPts val="700"/>
              </a:spcBef>
              <a:buClr>
                <a:srgbClr val="064E83"/>
              </a:buClr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 smtClean="0"/>
              <a:t>Top level text goes in here </a:t>
            </a:r>
          </a:p>
          <a:p>
            <a:pPr lvl="1"/>
            <a:r>
              <a:rPr lang="en-GB" dirty="0" smtClean="0"/>
              <a:t>Second level text goes in here</a:t>
            </a:r>
          </a:p>
          <a:p>
            <a:pPr lvl="2"/>
            <a:r>
              <a:rPr lang="en-GB" dirty="0" smtClean="0"/>
              <a:t>Third level text goes in here</a:t>
            </a:r>
          </a:p>
          <a:p>
            <a:pPr lvl="3"/>
            <a:r>
              <a:rPr lang="en-GB" dirty="0" smtClean="0"/>
              <a:t>Fourth level text goes in here</a:t>
            </a:r>
          </a:p>
          <a:p>
            <a:pPr lvl="4"/>
            <a:r>
              <a:rPr lang="en-GB" dirty="0" smtClean="0"/>
              <a:t>Fifth level text goes in here</a:t>
            </a:r>
            <a:endParaRPr lang="en-US" dirty="0"/>
          </a:p>
        </p:txBody>
      </p:sp>
      <p:sp>
        <p:nvSpPr>
          <p:cNvPr id="12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7524159" y="6308255"/>
            <a:ext cx="1619840" cy="216000"/>
          </a:xfrm>
          <a:prstGeom prst="rect">
            <a:avLst/>
          </a:prstGeom>
        </p:spPr>
        <p:txBody>
          <a:bodyPr lIns="0" tIns="0" rIns="0" bIns="0" anchor="b" anchorCtr="0"/>
          <a:lstStyle>
            <a:lvl1pPr algn="ctr">
              <a:defRPr sz="900" b="1">
                <a:solidFill>
                  <a:srgbClr val="064E83"/>
                </a:solidFill>
              </a:defRPr>
            </a:lvl1pPr>
          </a:lstStyle>
          <a:p>
            <a:fld id="{6B3B0B0F-E794-1244-9699-107C60B9C23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66682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narrow margi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11"/>
          <p:cNvSpPr txBox="1">
            <a:spLocks/>
          </p:cNvSpPr>
          <p:nvPr userDrawn="1"/>
        </p:nvSpPr>
        <p:spPr>
          <a:xfrm>
            <a:off x="2152580" y="6308262"/>
            <a:ext cx="3443912" cy="230657"/>
          </a:xfrm>
          <a:prstGeom prst="rect">
            <a:avLst/>
          </a:prstGeom>
        </p:spPr>
        <p:txBody>
          <a:bodyPr vert="horz" lIns="108000" tIns="0" rIns="0" bIns="0" rtlCol="0" anchor="b" anchorCtr="0">
            <a:noAutofit/>
          </a:bodyPr>
          <a:lstStyle>
            <a:lvl1pPr algn="l">
              <a:defRPr sz="800" b="1" cap="all" baseline="0">
                <a:solidFill>
                  <a:srgbClr val="064E83"/>
                </a:solidFill>
              </a:defRPr>
            </a:lvl1pPr>
          </a:lstStyle>
          <a:p>
            <a:pPr>
              <a:defRPr/>
            </a:pPr>
            <a:r>
              <a:rPr lang="en-US" smtClean="0"/>
              <a:t>European Centre for Medium-Range Weather Forecasts</a:t>
            </a:r>
            <a:endParaRPr lang="en-US" dirty="0"/>
          </a:p>
        </p:txBody>
      </p:sp>
      <p:pic>
        <p:nvPicPr>
          <p:cNvPr id="13" name="Picture 12" descr="ECMWF_Master_Logo_RGB_nostrap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0214" y="6308262"/>
            <a:ext cx="1342369" cy="230657"/>
          </a:xfrm>
          <a:prstGeom prst="rect">
            <a:avLst/>
          </a:prstGeom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10214" y="360000"/>
            <a:ext cx="7524159" cy="369332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rgbClr val="064E83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 hasCustomPrompt="1"/>
          </p:nvPr>
        </p:nvSpPr>
        <p:spPr>
          <a:xfrm>
            <a:off x="810214" y="936000"/>
            <a:ext cx="7524159" cy="4986000"/>
          </a:xfrm>
          <a:prstGeom prst="rect">
            <a:avLst/>
          </a:prstGeom>
        </p:spPr>
        <p:txBody>
          <a:bodyPr lIns="0" tIns="0" rIns="0" bIns="0"/>
          <a:lstStyle>
            <a:lvl1pPr marL="0" indent="-180000">
              <a:lnSpc>
                <a:spcPts val="2200"/>
              </a:lnSpc>
              <a:spcBef>
                <a:spcPts val="1100"/>
              </a:spcBef>
              <a:buClr>
                <a:srgbClr val="064E83"/>
              </a:buClr>
              <a:defRPr sz="1800">
                <a:solidFill>
                  <a:schemeClr val="tx1"/>
                </a:solidFill>
              </a:defRPr>
            </a:lvl1pPr>
            <a:lvl2pPr marL="630000" indent="-270000">
              <a:lnSpc>
                <a:spcPts val="2000"/>
              </a:lnSpc>
              <a:spcBef>
                <a:spcPts val="1000"/>
              </a:spcBef>
              <a:buClr>
                <a:srgbClr val="064E83"/>
              </a:buClr>
              <a:defRPr sz="1600">
                <a:solidFill>
                  <a:schemeClr val="tx1"/>
                </a:solidFill>
              </a:defRPr>
            </a:lvl2pPr>
            <a:lvl3pPr marL="990000" indent="-270000">
              <a:lnSpc>
                <a:spcPts val="1800"/>
              </a:lnSpc>
              <a:spcBef>
                <a:spcPts val="900"/>
              </a:spcBef>
              <a:buClr>
                <a:srgbClr val="064E83"/>
              </a:buClr>
              <a:defRPr sz="1400">
                <a:solidFill>
                  <a:schemeClr val="tx1"/>
                </a:solidFill>
              </a:defRPr>
            </a:lvl3pPr>
            <a:lvl4pPr marL="1350000" indent="-270000">
              <a:lnSpc>
                <a:spcPts val="1600"/>
              </a:lnSpc>
              <a:spcBef>
                <a:spcPts val="800"/>
              </a:spcBef>
              <a:buClr>
                <a:srgbClr val="064E83"/>
              </a:buClr>
              <a:defRPr sz="1200">
                <a:solidFill>
                  <a:schemeClr val="tx1"/>
                </a:solidFill>
              </a:defRPr>
            </a:lvl4pPr>
            <a:lvl5pPr marL="1710000" indent="-270000">
              <a:lnSpc>
                <a:spcPts val="1400"/>
              </a:lnSpc>
              <a:spcBef>
                <a:spcPts val="700"/>
              </a:spcBef>
              <a:buClr>
                <a:srgbClr val="064E83"/>
              </a:buClr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 smtClean="0"/>
              <a:t>Top level text goes in here </a:t>
            </a:r>
          </a:p>
          <a:p>
            <a:pPr lvl="1"/>
            <a:r>
              <a:rPr lang="en-GB" dirty="0" smtClean="0"/>
              <a:t>Second level text goes in here</a:t>
            </a:r>
          </a:p>
          <a:p>
            <a:pPr lvl="2"/>
            <a:r>
              <a:rPr lang="en-GB" dirty="0" smtClean="0"/>
              <a:t>Third level text goes in here</a:t>
            </a:r>
          </a:p>
          <a:p>
            <a:pPr lvl="3"/>
            <a:r>
              <a:rPr lang="en-GB" dirty="0" smtClean="0"/>
              <a:t>Fourth level text goes in here</a:t>
            </a:r>
          </a:p>
          <a:p>
            <a:pPr lvl="4"/>
            <a:r>
              <a:rPr lang="en-GB" dirty="0" smtClean="0"/>
              <a:t>Fifth level text goes in here</a:t>
            </a:r>
            <a:endParaRPr lang="en-US" dirty="0"/>
          </a:p>
        </p:txBody>
      </p:sp>
      <p:sp>
        <p:nvSpPr>
          <p:cNvPr id="12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7524159" y="6308255"/>
            <a:ext cx="1619840" cy="216000"/>
          </a:xfrm>
          <a:prstGeom prst="rect">
            <a:avLst/>
          </a:prstGeom>
        </p:spPr>
        <p:txBody>
          <a:bodyPr lIns="0" tIns="0" rIns="0" bIns="0" anchor="b" anchorCtr="0"/>
          <a:lstStyle>
            <a:lvl1pPr algn="ctr">
              <a:defRPr sz="900" b="1">
                <a:solidFill>
                  <a:srgbClr val="064E83"/>
                </a:solidFill>
              </a:defRPr>
            </a:lvl1pPr>
          </a:lstStyle>
          <a:p>
            <a:fld id="{E4AB80EA-DB86-D849-B86F-15DAF31F047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Date Placeholder 10"/>
          <p:cNvSpPr txBox="1">
            <a:spLocks/>
          </p:cNvSpPr>
          <p:nvPr userDrawn="1"/>
        </p:nvSpPr>
        <p:spPr>
          <a:xfrm>
            <a:off x="6424989" y="6308262"/>
            <a:ext cx="1099172" cy="230657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 sz="900" dirty="0" smtClean="0">
                <a:solidFill>
                  <a:prstClr val="white"/>
                </a:solidFill>
              </a:rPr>
              <a:t>October 29, 2014</a:t>
            </a:r>
          </a:p>
        </p:txBody>
      </p:sp>
    </p:spTree>
    <p:extLst>
      <p:ext uri="{BB962C8B-B14F-4D97-AF65-F5344CB8AC3E}">
        <p14:creationId xmlns:p14="http://schemas.microsoft.com/office/powerpoint/2010/main" val="12172141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15616" y="2132862"/>
            <a:ext cx="7342584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91680" y="3886200"/>
            <a:ext cx="608072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236296" y="6378659"/>
            <a:ext cx="952416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endParaRPr lang="en-GB" dirty="0">
              <a:solidFill>
                <a:srgbClr val="4F81BD">
                  <a:lumMod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60432" y="6361044"/>
            <a:ext cx="405408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1E6F7D49-625A-4DC0-89B0-0AC14CBD2779}" type="slidenum">
              <a:rPr lang="en-GB" smtClean="0">
                <a:solidFill>
                  <a:srgbClr val="4F81BD">
                    <a:lumMod val="75000"/>
                  </a:srgbClr>
                </a:solidFill>
              </a:rPr>
              <a:pPr/>
              <a:t>‹#›</a:t>
            </a:fld>
            <a:endParaRPr lang="en-GB" dirty="0">
              <a:solidFill>
                <a:srgbClr val="4F81BD">
                  <a:lumMod val="75000"/>
                </a:srgbClr>
              </a:solidFill>
            </a:endParaRP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613732" y="6181724"/>
            <a:ext cx="8157407" cy="0"/>
          </a:xfrm>
          <a:prstGeom prst="line">
            <a:avLst/>
          </a:prstGeom>
          <a:ln w="31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10997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>
              <a:solidFill>
                <a:srgbClr val="4F81BD">
                  <a:lumMod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6F7D49-625A-4DC0-89B0-0AC14CBD2779}" type="slidenum">
              <a:rPr lang="en-GB" smtClean="0">
                <a:solidFill>
                  <a:srgbClr val="4F81BD">
                    <a:lumMod val="75000"/>
                  </a:srgbClr>
                </a:solidFill>
              </a:rPr>
              <a:pPr/>
              <a:t>‹#›</a:t>
            </a:fld>
            <a:endParaRPr lang="en-GB">
              <a:solidFill>
                <a:srgbClr val="4F81BD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21628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32" y="4406906"/>
            <a:ext cx="723508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33" y="2780932"/>
            <a:ext cx="7235081" cy="153039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>
              <a:solidFill>
                <a:srgbClr val="4F81BD">
                  <a:lumMod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6F7D49-625A-4DC0-89B0-0AC14CBD2779}" type="slidenum">
              <a:rPr lang="en-GB" smtClean="0">
                <a:solidFill>
                  <a:srgbClr val="4F81BD">
                    <a:lumMod val="75000"/>
                  </a:srgbClr>
                </a:solidFill>
              </a:rPr>
              <a:pPr/>
              <a:t>‹#›</a:t>
            </a:fld>
            <a:endParaRPr lang="en-GB">
              <a:solidFill>
                <a:srgbClr val="4F81BD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32254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47664" y="1628800"/>
            <a:ext cx="3384376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8064" y="1628800"/>
            <a:ext cx="346672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>
              <a:solidFill>
                <a:srgbClr val="4F81BD">
                  <a:lumMod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6F7D49-625A-4DC0-89B0-0AC14CBD2779}" type="slidenum">
              <a:rPr lang="en-GB" smtClean="0">
                <a:solidFill>
                  <a:srgbClr val="4F81BD">
                    <a:lumMod val="75000"/>
                  </a:srgbClr>
                </a:solidFill>
              </a:rPr>
              <a:pPr/>
              <a:t>‹#›</a:t>
            </a:fld>
            <a:endParaRPr lang="en-GB">
              <a:solidFill>
                <a:srgbClr val="4F81BD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25957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32" y="1556792"/>
            <a:ext cx="3672408" cy="79208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32" y="2348885"/>
            <a:ext cx="3672408" cy="377728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92080" y="1535115"/>
            <a:ext cx="3394720" cy="81376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92080" y="2348885"/>
            <a:ext cx="3394720" cy="377728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>
              <a:solidFill>
                <a:srgbClr val="4F81BD">
                  <a:lumMod val="75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6F7D49-625A-4DC0-89B0-0AC14CBD2779}" type="slidenum">
              <a:rPr lang="en-GB" smtClean="0">
                <a:solidFill>
                  <a:srgbClr val="4F81BD">
                    <a:lumMod val="75000"/>
                  </a:srgbClr>
                </a:solidFill>
              </a:rPr>
              <a:pPr/>
              <a:t>‹#›</a:t>
            </a:fld>
            <a:endParaRPr lang="en-GB">
              <a:solidFill>
                <a:srgbClr val="4F81BD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9905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32" y="620688"/>
            <a:ext cx="742716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>
              <a:solidFill>
                <a:srgbClr val="4F81BD">
                  <a:lumMod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6F7D49-625A-4DC0-89B0-0AC14CBD2779}" type="slidenum">
              <a:rPr lang="en-GB" smtClean="0">
                <a:solidFill>
                  <a:srgbClr val="4F81BD">
                    <a:lumMod val="75000"/>
                  </a:srgbClr>
                </a:solidFill>
              </a:rPr>
              <a:pPr/>
              <a:t>‹#›</a:t>
            </a:fld>
            <a:endParaRPr lang="en-GB">
              <a:solidFill>
                <a:srgbClr val="4F81BD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34560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>
              <a:solidFill>
                <a:srgbClr val="4F81BD">
                  <a:lumMod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6F7D49-625A-4DC0-89B0-0AC14CBD2779}" type="slidenum">
              <a:rPr lang="en-GB" smtClean="0">
                <a:solidFill>
                  <a:srgbClr val="4F81BD">
                    <a:lumMod val="75000"/>
                  </a:srgbClr>
                </a:solidFill>
              </a:rPr>
              <a:pPr/>
              <a:t>‹#›</a:t>
            </a:fld>
            <a:endParaRPr lang="en-GB">
              <a:solidFill>
                <a:srgbClr val="4F81BD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8419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9593" y="548680"/>
            <a:ext cx="2736304" cy="88642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1920" y="548681"/>
            <a:ext cx="4834880" cy="5472608"/>
          </a:xfrm>
        </p:spPr>
        <p:txBody>
          <a:bodyPr/>
          <a:lstStyle>
            <a:lvl1pPr marL="0" indent="0">
              <a:buNone/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9593" y="1628801"/>
            <a:ext cx="2736304" cy="43924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>
              <a:solidFill>
                <a:srgbClr val="4F81BD">
                  <a:lumMod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6F7D49-625A-4DC0-89B0-0AC14CBD2779}" type="slidenum">
              <a:rPr lang="en-GB" smtClean="0">
                <a:solidFill>
                  <a:srgbClr val="4F81BD">
                    <a:lumMod val="75000"/>
                  </a:srgbClr>
                </a:solidFill>
              </a:rPr>
              <a:pPr/>
              <a:t>‹#›</a:t>
            </a:fld>
            <a:endParaRPr lang="en-GB">
              <a:solidFill>
                <a:srgbClr val="4F81BD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37564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11"/>
          <p:cNvSpPr txBox="1">
            <a:spLocks/>
          </p:cNvSpPr>
          <p:nvPr userDrawn="1"/>
        </p:nvSpPr>
        <p:spPr>
          <a:xfrm>
            <a:off x="2962791" y="6308262"/>
            <a:ext cx="3443912" cy="230657"/>
          </a:xfrm>
          <a:prstGeom prst="rect">
            <a:avLst/>
          </a:prstGeom>
        </p:spPr>
        <p:txBody>
          <a:bodyPr vert="horz" lIns="108000" tIns="0" rIns="0" bIns="0" rtlCol="0" anchor="b" anchorCtr="0">
            <a:noAutofit/>
          </a:bodyPr>
          <a:lstStyle>
            <a:lvl1pPr algn="l">
              <a:defRPr sz="800" b="1" cap="all" baseline="0">
                <a:solidFill>
                  <a:srgbClr val="064E83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all" spc="0" normalizeH="0" baseline="0" noProof="0" smtClean="0">
                <a:ln>
                  <a:noFill/>
                </a:ln>
                <a:solidFill>
                  <a:srgbClr val="064E83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European Centre for Medium-Range Weather Forecasts</a:t>
            </a:r>
            <a:endParaRPr kumimoji="0" lang="en-US" sz="800" b="1" i="0" u="none" strike="noStrike" kern="1200" cap="all" spc="0" normalizeH="0" baseline="0" noProof="0" dirty="0">
              <a:ln>
                <a:noFill/>
              </a:ln>
              <a:solidFill>
                <a:srgbClr val="064E83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3" name="Picture 12" descr="ECMWF_Master_Logo_RGB_nostrap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620425" y="6308262"/>
            <a:ext cx="1342369" cy="230657"/>
          </a:xfrm>
          <a:prstGeom prst="rect">
            <a:avLst/>
          </a:prstGeom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620425" y="360000"/>
            <a:ext cx="5903737" cy="369332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rgbClr val="064E83"/>
                </a:solidFill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 hasCustomPrompt="1"/>
          </p:nvPr>
        </p:nvSpPr>
        <p:spPr>
          <a:xfrm>
            <a:off x="1620422" y="936000"/>
            <a:ext cx="5903738" cy="4986000"/>
          </a:xfrm>
          <a:prstGeom prst="rect">
            <a:avLst/>
          </a:prstGeom>
        </p:spPr>
        <p:txBody>
          <a:bodyPr lIns="0" tIns="0" rIns="0" bIns="0"/>
          <a:lstStyle>
            <a:lvl1pPr marL="0" indent="-180000">
              <a:lnSpc>
                <a:spcPts val="2200"/>
              </a:lnSpc>
              <a:spcBef>
                <a:spcPts val="1100"/>
              </a:spcBef>
              <a:buClr>
                <a:srgbClr val="064E83"/>
              </a:buClr>
              <a:defRPr sz="1800">
                <a:solidFill>
                  <a:schemeClr val="tx1"/>
                </a:solidFill>
              </a:defRPr>
            </a:lvl1pPr>
            <a:lvl2pPr marL="630000" indent="-270000">
              <a:lnSpc>
                <a:spcPts val="2000"/>
              </a:lnSpc>
              <a:spcBef>
                <a:spcPts val="1000"/>
              </a:spcBef>
              <a:buClr>
                <a:srgbClr val="064E83"/>
              </a:buClr>
              <a:defRPr sz="1600">
                <a:solidFill>
                  <a:schemeClr val="tx1"/>
                </a:solidFill>
              </a:defRPr>
            </a:lvl2pPr>
            <a:lvl3pPr marL="990000" indent="-270000">
              <a:lnSpc>
                <a:spcPts val="1800"/>
              </a:lnSpc>
              <a:spcBef>
                <a:spcPts val="900"/>
              </a:spcBef>
              <a:buClr>
                <a:srgbClr val="064E83"/>
              </a:buClr>
              <a:defRPr sz="1400">
                <a:solidFill>
                  <a:schemeClr val="tx1"/>
                </a:solidFill>
              </a:defRPr>
            </a:lvl3pPr>
            <a:lvl4pPr marL="1350000" indent="-270000">
              <a:lnSpc>
                <a:spcPts val="1600"/>
              </a:lnSpc>
              <a:spcBef>
                <a:spcPts val="800"/>
              </a:spcBef>
              <a:buClr>
                <a:srgbClr val="064E83"/>
              </a:buClr>
              <a:defRPr sz="1200">
                <a:solidFill>
                  <a:schemeClr val="tx1"/>
                </a:solidFill>
              </a:defRPr>
            </a:lvl4pPr>
            <a:lvl5pPr marL="1710000" indent="-270000">
              <a:lnSpc>
                <a:spcPts val="1400"/>
              </a:lnSpc>
              <a:spcBef>
                <a:spcPts val="700"/>
              </a:spcBef>
              <a:buClr>
                <a:srgbClr val="064E83"/>
              </a:buClr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 smtClean="0"/>
              <a:t>Top level text goes in here </a:t>
            </a:r>
          </a:p>
          <a:p>
            <a:pPr lvl="1"/>
            <a:r>
              <a:rPr lang="en-GB" dirty="0" smtClean="0"/>
              <a:t>Second level text goes in here</a:t>
            </a:r>
          </a:p>
          <a:p>
            <a:pPr lvl="2"/>
            <a:r>
              <a:rPr lang="en-GB" dirty="0" smtClean="0"/>
              <a:t>Third level text goes in here</a:t>
            </a:r>
          </a:p>
          <a:p>
            <a:pPr lvl="3"/>
            <a:r>
              <a:rPr lang="en-GB" dirty="0" smtClean="0"/>
              <a:t>Fourth level text goes in here</a:t>
            </a:r>
          </a:p>
          <a:p>
            <a:pPr lvl="4"/>
            <a:r>
              <a:rPr lang="en-GB" dirty="0" smtClean="0"/>
              <a:t>Fifth level text goes in here</a:t>
            </a:r>
            <a:endParaRPr lang="en-US" dirty="0"/>
          </a:p>
        </p:txBody>
      </p:sp>
      <p:sp>
        <p:nvSpPr>
          <p:cNvPr id="12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7524159" y="6308255"/>
            <a:ext cx="1619840" cy="216000"/>
          </a:xfrm>
          <a:prstGeom prst="rect">
            <a:avLst/>
          </a:prstGeom>
        </p:spPr>
        <p:txBody>
          <a:bodyPr lIns="0" tIns="0" rIns="0" bIns="0" anchor="b" anchorCtr="0"/>
          <a:lstStyle>
            <a:lvl1pPr algn="ctr">
              <a:defRPr sz="900" b="1">
                <a:solidFill>
                  <a:srgbClr val="064E83"/>
                </a:solidFill>
              </a:defRPr>
            </a:lvl1pPr>
          </a:lstStyle>
          <a:p>
            <a:fld id="{6B3B0B0F-E794-1244-9699-107C60B9C23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>
              <a:solidFill>
                <a:srgbClr val="4F81BD">
                  <a:lumMod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6F7D49-625A-4DC0-89B0-0AC14CBD2779}" type="slidenum">
              <a:rPr lang="en-GB" smtClean="0">
                <a:solidFill>
                  <a:srgbClr val="4F81BD">
                    <a:lumMod val="75000"/>
                  </a:srgbClr>
                </a:solidFill>
              </a:rPr>
              <a:pPr/>
              <a:t>‹#›</a:t>
            </a:fld>
            <a:endParaRPr lang="en-GB">
              <a:solidFill>
                <a:srgbClr val="4F81BD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298118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3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39171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171790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35" y="4406908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35" y="2906713"/>
            <a:ext cx="77724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2226445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11016" y="1143000"/>
            <a:ext cx="4220308" cy="49530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1143000"/>
            <a:ext cx="4220308" cy="49530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801175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66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66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273" y="1535113"/>
            <a:ext cx="4041531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273" y="2174875"/>
            <a:ext cx="4041531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910130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571051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87153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435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539" y="273058"/>
            <a:ext cx="5111261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3"/>
            <a:ext cx="3008435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8632192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66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66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66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484696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narrow margi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11"/>
          <p:cNvSpPr txBox="1">
            <a:spLocks/>
          </p:cNvSpPr>
          <p:nvPr userDrawn="1"/>
        </p:nvSpPr>
        <p:spPr>
          <a:xfrm>
            <a:off x="2152580" y="6308262"/>
            <a:ext cx="3443912" cy="230657"/>
          </a:xfrm>
          <a:prstGeom prst="rect">
            <a:avLst/>
          </a:prstGeom>
        </p:spPr>
        <p:txBody>
          <a:bodyPr vert="horz" lIns="108000" tIns="0" rIns="0" bIns="0" rtlCol="0" anchor="b" anchorCtr="0">
            <a:noAutofit/>
          </a:bodyPr>
          <a:lstStyle>
            <a:lvl1pPr algn="l">
              <a:defRPr sz="800" b="1" cap="all" baseline="0">
                <a:solidFill>
                  <a:srgbClr val="064E83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all" spc="0" normalizeH="0" baseline="0" noProof="0" smtClean="0">
                <a:ln>
                  <a:noFill/>
                </a:ln>
                <a:solidFill>
                  <a:srgbClr val="064E83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European Centre for Medium-Range Weather Forecasts</a:t>
            </a:r>
            <a:endParaRPr kumimoji="0" lang="en-US" sz="800" b="1" i="0" u="none" strike="noStrike" kern="1200" cap="all" spc="0" normalizeH="0" baseline="0" noProof="0" dirty="0">
              <a:ln>
                <a:noFill/>
              </a:ln>
              <a:solidFill>
                <a:srgbClr val="064E83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3" name="Picture 12" descr="ECMWF_Master_Logo_RGB_nostrap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0214" y="6308262"/>
            <a:ext cx="1342369" cy="230657"/>
          </a:xfrm>
          <a:prstGeom prst="rect">
            <a:avLst/>
          </a:prstGeom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10214" y="360000"/>
            <a:ext cx="7524159" cy="369332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rgbClr val="064E83"/>
                </a:solidFill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 hasCustomPrompt="1"/>
          </p:nvPr>
        </p:nvSpPr>
        <p:spPr>
          <a:xfrm>
            <a:off x="810214" y="936000"/>
            <a:ext cx="7524159" cy="4986000"/>
          </a:xfrm>
          <a:prstGeom prst="rect">
            <a:avLst/>
          </a:prstGeom>
        </p:spPr>
        <p:txBody>
          <a:bodyPr lIns="0" tIns="0" rIns="0" bIns="0"/>
          <a:lstStyle>
            <a:lvl1pPr marL="0" indent="-180000">
              <a:lnSpc>
                <a:spcPts val="2200"/>
              </a:lnSpc>
              <a:spcBef>
                <a:spcPts val="1100"/>
              </a:spcBef>
              <a:buClr>
                <a:srgbClr val="064E83"/>
              </a:buClr>
              <a:defRPr sz="1800">
                <a:solidFill>
                  <a:schemeClr val="tx1"/>
                </a:solidFill>
              </a:defRPr>
            </a:lvl1pPr>
            <a:lvl2pPr marL="630000" indent="-270000">
              <a:lnSpc>
                <a:spcPts val="2000"/>
              </a:lnSpc>
              <a:spcBef>
                <a:spcPts val="1000"/>
              </a:spcBef>
              <a:buClr>
                <a:srgbClr val="064E83"/>
              </a:buClr>
              <a:defRPr sz="1600">
                <a:solidFill>
                  <a:schemeClr val="tx1"/>
                </a:solidFill>
              </a:defRPr>
            </a:lvl2pPr>
            <a:lvl3pPr marL="990000" indent="-270000">
              <a:lnSpc>
                <a:spcPts val="1800"/>
              </a:lnSpc>
              <a:spcBef>
                <a:spcPts val="900"/>
              </a:spcBef>
              <a:buClr>
                <a:srgbClr val="064E83"/>
              </a:buClr>
              <a:defRPr sz="1400">
                <a:solidFill>
                  <a:schemeClr val="tx1"/>
                </a:solidFill>
              </a:defRPr>
            </a:lvl3pPr>
            <a:lvl4pPr marL="1350000" indent="-270000">
              <a:lnSpc>
                <a:spcPts val="1600"/>
              </a:lnSpc>
              <a:spcBef>
                <a:spcPts val="800"/>
              </a:spcBef>
              <a:buClr>
                <a:srgbClr val="064E83"/>
              </a:buClr>
              <a:defRPr sz="1200">
                <a:solidFill>
                  <a:schemeClr val="tx1"/>
                </a:solidFill>
              </a:defRPr>
            </a:lvl4pPr>
            <a:lvl5pPr marL="1710000" indent="-270000">
              <a:lnSpc>
                <a:spcPts val="1400"/>
              </a:lnSpc>
              <a:spcBef>
                <a:spcPts val="700"/>
              </a:spcBef>
              <a:buClr>
                <a:srgbClr val="064E83"/>
              </a:buClr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 smtClean="0"/>
              <a:t>Top level text goes in here </a:t>
            </a:r>
          </a:p>
          <a:p>
            <a:pPr lvl="1"/>
            <a:r>
              <a:rPr lang="en-GB" dirty="0" smtClean="0"/>
              <a:t>Second level text goes in here</a:t>
            </a:r>
          </a:p>
          <a:p>
            <a:pPr lvl="2"/>
            <a:r>
              <a:rPr lang="en-GB" dirty="0" smtClean="0"/>
              <a:t>Third level text goes in here</a:t>
            </a:r>
          </a:p>
          <a:p>
            <a:pPr lvl="3"/>
            <a:r>
              <a:rPr lang="en-GB" dirty="0" smtClean="0"/>
              <a:t>Fourth level text goes in here</a:t>
            </a:r>
          </a:p>
          <a:p>
            <a:pPr lvl="4"/>
            <a:r>
              <a:rPr lang="en-GB" dirty="0" smtClean="0"/>
              <a:t>Fifth level text goes in here</a:t>
            </a:r>
            <a:endParaRPr lang="en-US" dirty="0"/>
          </a:p>
        </p:txBody>
      </p:sp>
      <p:sp>
        <p:nvSpPr>
          <p:cNvPr id="12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7524159" y="6308255"/>
            <a:ext cx="1619840" cy="216000"/>
          </a:xfrm>
          <a:prstGeom prst="rect">
            <a:avLst/>
          </a:prstGeom>
        </p:spPr>
        <p:txBody>
          <a:bodyPr lIns="0" tIns="0" rIns="0" bIns="0" anchor="b" anchorCtr="0"/>
          <a:lstStyle>
            <a:lvl1pPr algn="ctr">
              <a:defRPr sz="900" b="1">
                <a:solidFill>
                  <a:srgbClr val="064E83"/>
                </a:solidFill>
              </a:defRPr>
            </a:lvl1pPr>
          </a:lstStyle>
          <a:p>
            <a:fld id="{E4AB80EA-DB86-D849-B86F-15DAF31F047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Date Placeholder 10"/>
          <p:cNvSpPr txBox="1">
            <a:spLocks/>
          </p:cNvSpPr>
          <p:nvPr userDrawn="1"/>
        </p:nvSpPr>
        <p:spPr>
          <a:xfrm>
            <a:off x="6424989" y="6308262"/>
            <a:ext cx="1099172" cy="230657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October 29, 2014</a:t>
            </a: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789415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46985" y="114300"/>
            <a:ext cx="2145323" cy="59817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1016" y="114300"/>
            <a:ext cx="6295292" cy="59817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202572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e Placeholder 10"/>
          <p:cNvSpPr txBox="1">
            <a:spLocks/>
          </p:cNvSpPr>
          <p:nvPr userDrawn="1"/>
        </p:nvSpPr>
        <p:spPr>
          <a:xfrm>
            <a:off x="6058978" y="5984880"/>
            <a:ext cx="1465181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 sz="900" dirty="0" smtClean="0">
                <a:solidFill>
                  <a:srgbClr val="064E83"/>
                </a:solidFill>
              </a:rPr>
              <a:t>© ECMWF </a:t>
            </a:r>
            <a:fld id="{D4C56AD5-C73F-B44A-96CB-E8BE2C5CB95A}" type="datetime4">
              <a:rPr lang="en-US" sz="900" smtClean="0">
                <a:solidFill>
                  <a:srgbClr val="064E83"/>
                </a:solidFill>
              </a:rPr>
              <a:pPr>
                <a:defRPr/>
              </a:pPr>
              <a:t>May 16, 2017</a:t>
            </a:fld>
            <a:endParaRPr lang="en-US" sz="900" dirty="0" smtClean="0">
              <a:solidFill>
                <a:srgbClr val="064E83"/>
              </a:solidFill>
            </a:endParaRP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1620424" y="1294198"/>
            <a:ext cx="5903737" cy="519800"/>
          </a:xfrm>
          <a:prstGeom prst="rect">
            <a:avLst/>
          </a:prstGeom>
        </p:spPr>
        <p:txBody>
          <a:bodyPr vert="horz" lIns="0" tIns="0" rIns="0" bIns="0" anchor="b" anchorCtr="0">
            <a:spAutoFit/>
          </a:bodyPr>
          <a:lstStyle>
            <a:lvl1pPr marL="0" indent="0">
              <a:lnSpc>
                <a:spcPts val="4000"/>
              </a:lnSpc>
              <a:spcBef>
                <a:spcPts val="0"/>
              </a:spcBef>
              <a:buNone/>
              <a:defRPr sz="3600" b="1">
                <a:solidFill>
                  <a:srgbClr val="064E83"/>
                </a:solidFill>
              </a:defRPr>
            </a:lvl1pPr>
          </a:lstStyle>
          <a:p>
            <a:pPr lvl="0"/>
            <a:r>
              <a:rPr lang="en-GB" dirty="0" smtClean="0"/>
              <a:t>Title of Presentation</a:t>
            </a:r>
          </a:p>
        </p:txBody>
      </p:sp>
      <p:sp>
        <p:nvSpPr>
          <p:cNvPr id="14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1620424" y="1980000"/>
            <a:ext cx="5903737" cy="382156"/>
          </a:xfrm>
          <a:prstGeom prst="rect">
            <a:avLst/>
          </a:prstGeom>
        </p:spPr>
        <p:txBody>
          <a:bodyPr vert="horz" wrap="square" lIns="0" tIns="0" rIns="0" bIns="0">
            <a:spAutoFit/>
          </a:bodyPr>
          <a:lstStyle>
            <a:lvl1pPr marL="0" indent="0">
              <a:lnSpc>
                <a:spcPts val="3000"/>
              </a:lnSpc>
              <a:spcBef>
                <a:spcPts val="0"/>
              </a:spcBef>
              <a:buNone/>
              <a:defRPr sz="2400">
                <a:solidFill>
                  <a:srgbClr val="064E83"/>
                </a:solidFill>
              </a:defRPr>
            </a:lvl1pPr>
          </a:lstStyle>
          <a:p>
            <a:pPr lvl="0"/>
            <a:r>
              <a:rPr lang="en-GB" dirty="0" smtClean="0"/>
              <a:t>Subtitle of Presentation</a:t>
            </a:r>
          </a:p>
        </p:txBody>
      </p:sp>
      <p:sp>
        <p:nvSpPr>
          <p:cNvPr id="15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1620424" y="2700006"/>
            <a:ext cx="5903737" cy="307777"/>
          </a:xfrm>
          <a:prstGeom prst="rect">
            <a:avLst/>
          </a:prstGeom>
        </p:spPr>
        <p:txBody>
          <a:bodyPr vert="horz" wrap="square" lIns="0" tIns="0" rIns="0" bIns="0">
            <a:spAutoFit/>
          </a:bodyPr>
          <a:lstStyle>
            <a:lvl1pPr marL="0" indent="0">
              <a:lnSpc>
                <a:spcPts val="2400"/>
              </a:lnSpc>
              <a:spcBef>
                <a:spcPts val="0"/>
              </a:spcBef>
              <a:buNone/>
              <a:defRPr sz="2000">
                <a:solidFill>
                  <a:srgbClr val="064E83"/>
                </a:solidFill>
              </a:defRPr>
            </a:lvl1pPr>
          </a:lstStyle>
          <a:p>
            <a:pPr lvl="0"/>
            <a:r>
              <a:rPr lang="en-GB" dirty="0" smtClean="0"/>
              <a:t>Author’s Name</a:t>
            </a:r>
          </a:p>
        </p:txBody>
      </p:sp>
      <p:sp>
        <p:nvSpPr>
          <p:cNvPr id="16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1620424" y="3121229"/>
            <a:ext cx="5903737" cy="254771"/>
          </a:xfrm>
          <a:prstGeom prst="rect">
            <a:avLst/>
          </a:prstGeom>
        </p:spPr>
        <p:txBody>
          <a:bodyPr vert="horz" wrap="square" lIns="0" tIns="0" rIns="0" bIns="0">
            <a:spAutoFit/>
          </a:bodyPr>
          <a:lstStyle>
            <a:lvl1pPr marL="0" indent="0">
              <a:lnSpc>
                <a:spcPts val="2000"/>
              </a:lnSpc>
              <a:spcBef>
                <a:spcPts val="0"/>
              </a:spcBef>
              <a:buNone/>
              <a:defRPr sz="1600">
                <a:solidFill>
                  <a:srgbClr val="064E83"/>
                </a:solidFill>
              </a:defRPr>
            </a:lvl1pPr>
          </a:lstStyle>
          <a:p>
            <a:pPr lvl="0"/>
            <a:r>
              <a:rPr lang="en-GB" dirty="0" smtClean="0"/>
              <a:t>Author’s Address</a:t>
            </a:r>
          </a:p>
        </p:txBody>
      </p:sp>
      <p:sp>
        <p:nvSpPr>
          <p:cNvPr id="17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1620424" y="3429000"/>
            <a:ext cx="5903737" cy="230832"/>
          </a:xfrm>
          <a:prstGeom prst="rect">
            <a:avLst/>
          </a:prstGeom>
        </p:spPr>
        <p:txBody>
          <a:bodyPr vert="horz" wrap="square" lIns="0" tIns="0" rIns="0" bIns="0">
            <a:spAutoFit/>
          </a:bodyPr>
          <a:lstStyle>
            <a:lvl1pPr marL="0" indent="0">
              <a:lnSpc>
                <a:spcPts val="1800"/>
              </a:lnSpc>
              <a:spcBef>
                <a:spcPts val="0"/>
              </a:spcBef>
              <a:buNone/>
              <a:defRPr sz="1400">
                <a:solidFill>
                  <a:srgbClr val="064E83"/>
                </a:solidFill>
              </a:defRPr>
            </a:lvl1pPr>
          </a:lstStyle>
          <a:p>
            <a:pPr lvl="0"/>
            <a:r>
              <a:rPr lang="en-GB" dirty="0" err="1" smtClean="0"/>
              <a:t>email@ddress</a:t>
            </a:r>
            <a:endParaRPr lang="en-GB" dirty="0" smtClean="0"/>
          </a:p>
        </p:txBody>
      </p:sp>
      <p:pic>
        <p:nvPicPr>
          <p:cNvPr id="10" name="Picture 9" descr="ECMWF_Master_Logo_RGB_nostrap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620423" y="5984880"/>
            <a:ext cx="1602110" cy="366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33253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620424" y="360000"/>
            <a:ext cx="5903737" cy="369332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rgbClr val="064E83"/>
                </a:solidFill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 hasCustomPrompt="1"/>
          </p:nvPr>
        </p:nvSpPr>
        <p:spPr>
          <a:xfrm>
            <a:off x="1620422" y="936000"/>
            <a:ext cx="5903738" cy="4986000"/>
          </a:xfrm>
          <a:prstGeom prst="rect">
            <a:avLst/>
          </a:prstGeom>
        </p:spPr>
        <p:txBody>
          <a:bodyPr lIns="0" tIns="0" rIns="0" bIns="0"/>
          <a:lstStyle>
            <a:lvl1pPr marL="0" indent="-180000">
              <a:lnSpc>
                <a:spcPts val="2200"/>
              </a:lnSpc>
              <a:spcBef>
                <a:spcPts val="1100"/>
              </a:spcBef>
              <a:buClr>
                <a:srgbClr val="064E83"/>
              </a:buClr>
              <a:defRPr sz="1800">
                <a:solidFill>
                  <a:schemeClr val="tx1"/>
                </a:solidFill>
              </a:defRPr>
            </a:lvl1pPr>
            <a:lvl2pPr marL="630000" indent="-270000">
              <a:lnSpc>
                <a:spcPts val="2000"/>
              </a:lnSpc>
              <a:spcBef>
                <a:spcPts val="1000"/>
              </a:spcBef>
              <a:buClr>
                <a:srgbClr val="064E83"/>
              </a:buClr>
              <a:defRPr sz="1600">
                <a:solidFill>
                  <a:schemeClr val="tx1"/>
                </a:solidFill>
              </a:defRPr>
            </a:lvl2pPr>
            <a:lvl3pPr marL="990000" indent="-270000">
              <a:lnSpc>
                <a:spcPts val="1800"/>
              </a:lnSpc>
              <a:spcBef>
                <a:spcPts val="900"/>
              </a:spcBef>
              <a:buClr>
                <a:srgbClr val="064E83"/>
              </a:buClr>
              <a:defRPr sz="1400">
                <a:solidFill>
                  <a:schemeClr val="tx1"/>
                </a:solidFill>
              </a:defRPr>
            </a:lvl3pPr>
            <a:lvl4pPr marL="1350000" indent="-270000">
              <a:lnSpc>
                <a:spcPts val="1600"/>
              </a:lnSpc>
              <a:spcBef>
                <a:spcPts val="800"/>
              </a:spcBef>
              <a:buClr>
                <a:srgbClr val="064E83"/>
              </a:buClr>
              <a:defRPr sz="1200">
                <a:solidFill>
                  <a:schemeClr val="tx1"/>
                </a:solidFill>
              </a:defRPr>
            </a:lvl4pPr>
            <a:lvl5pPr marL="1710000" indent="-270000">
              <a:lnSpc>
                <a:spcPts val="1400"/>
              </a:lnSpc>
              <a:spcBef>
                <a:spcPts val="700"/>
              </a:spcBef>
              <a:buClr>
                <a:srgbClr val="064E83"/>
              </a:buClr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 smtClean="0"/>
              <a:t>Top level text goes in here </a:t>
            </a:r>
          </a:p>
          <a:p>
            <a:pPr lvl="1"/>
            <a:r>
              <a:rPr lang="en-GB" dirty="0" smtClean="0"/>
              <a:t>Second level text goes in here</a:t>
            </a:r>
          </a:p>
          <a:p>
            <a:pPr lvl="2"/>
            <a:r>
              <a:rPr lang="en-GB" dirty="0" smtClean="0"/>
              <a:t>Third level text goes in here</a:t>
            </a:r>
          </a:p>
          <a:p>
            <a:pPr lvl="3"/>
            <a:r>
              <a:rPr lang="en-GB" dirty="0" smtClean="0"/>
              <a:t>Fourth level text goes in here</a:t>
            </a:r>
          </a:p>
          <a:p>
            <a:pPr lvl="4"/>
            <a:r>
              <a:rPr lang="en-GB" dirty="0" smtClean="0"/>
              <a:t>Fifth level text goes in here</a:t>
            </a:r>
            <a:endParaRPr lang="en-US" dirty="0"/>
          </a:p>
        </p:txBody>
      </p:sp>
      <p:sp>
        <p:nvSpPr>
          <p:cNvPr id="12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7524159" y="6308255"/>
            <a:ext cx="1619840" cy="216000"/>
          </a:xfrm>
          <a:prstGeom prst="rect">
            <a:avLst/>
          </a:prstGeom>
        </p:spPr>
        <p:txBody>
          <a:bodyPr lIns="0" tIns="0" rIns="0" bIns="0" anchor="b" anchorCtr="0"/>
          <a:lstStyle>
            <a:lvl1pPr algn="ctr">
              <a:defRPr sz="900" b="1">
                <a:solidFill>
                  <a:srgbClr val="064E83"/>
                </a:solidFill>
              </a:defRPr>
            </a:lvl1pPr>
          </a:lstStyle>
          <a:p>
            <a:fld id="{6B3B0B0F-E794-1244-9699-107C60B9C23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Footer Placeholder 11"/>
          <p:cNvSpPr>
            <a:spLocks noGrp="1"/>
          </p:cNvSpPr>
          <p:nvPr>
            <p:ph type="ftr" sz="quarter" idx="3"/>
          </p:nvPr>
        </p:nvSpPr>
        <p:spPr>
          <a:xfrm>
            <a:off x="2627466" y="6308260"/>
            <a:ext cx="3041021" cy="230657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900" b="1" cap="all" baseline="0">
                <a:solidFill>
                  <a:srgbClr val="064E83"/>
                </a:solidFill>
              </a:defRPr>
            </a:lvl1pPr>
          </a:lstStyle>
          <a:p>
            <a:pPr algn="ctr"/>
            <a:r>
              <a:rPr lang="en-US" smtClean="0"/>
              <a:t>European Centre for Medium-Range Weather Forecasts</a:t>
            </a:r>
            <a:endParaRPr lang="en-US" dirty="0"/>
          </a:p>
        </p:txBody>
      </p:sp>
      <p:pic>
        <p:nvPicPr>
          <p:cNvPr id="8" name="Picture 7" descr="ECMWF_Master_Logo_RGB_nostrap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620424" y="6293597"/>
            <a:ext cx="1007041" cy="230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8290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de margi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2430635" y="360000"/>
            <a:ext cx="4283315" cy="369332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rgbClr val="064E83"/>
                </a:solidFill>
              </a:defRPr>
            </a:lvl1pPr>
          </a:lstStyle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 hasCustomPrompt="1"/>
          </p:nvPr>
        </p:nvSpPr>
        <p:spPr>
          <a:xfrm>
            <a:off x="2430635" y="936000"/>
            <a:ext cx="4283315" cy="4986000"/>
          </a:xfrm>
          <a:prstGeom prst="rect">
            <a:avLst/>
          </a:prstGeom>
        </p:spPr>
        <p:txBody>
          <a:bodyPr lIns="0" tIns="0" rIns="0" bIns="0"/>
          <a:lstStyle>
            <a:lvl1pPr marL="0" indent="-180000">
              <a:lnSpc>
                <a:spcPts val="2200"/>
              </a:lnSpc>
              <a:spcBef>
                <a:spcPts val="1100"/>
              </a:spcBef>
              <a:buClr>
                <a:srgbClr val="064E83"/>
              </a:buClr>
              <a:defRPr sz="1800">
                <a:solidFill>
                  <a:schemeClr val="tx1"/>
                </a:solidFill>
              </a:defRPr>
            </a:lvl1pPr>
            <a:lvl2pPr marL="630000" indent="-270000">
              <a:lnSpc>
                <a:spcPts val="2000"/>
              </a:lnSpc>
              <a:spcBef>
                <a:spcPts val="1000"/>
              </a:spcBef>
              <a:buClr>
                <a:srgbClr val="064E83"/>
              </a:buClr>
              <a:defRPr sz="1600">
                <a:solidFill>
                  <a:schemeClr val="tx1"/>
                </a:solidFill>
              </a:defRPr>
            </a:lvl2pPr>
            <a:lvl3pPr marL="990000" indent="-270000">
              <a:lnSpc>
                <a:spcPts val="1800"/>
              </a:lnSpc>
              <a:spcBef>
                <a:spcPts val="900"/>
              </a:spcBef>
              <a:buClr>
                <a:srgbClr val="064E83"/>
              </a:buClr>
              <a:defRPr sz="1400">
                <a:solidFill>
                  <a:schemeClr val="tx1"/>
                </a:solidFill>
              </a:defRPr>
            </a:lvl3pPr>
            <a:lvl4pPr marL="1350000" indent="-270000">
              <a:lnSpc>
                <a:spcPts val="1600"/>
              </a:lnSpc>
              <a:spcBef>
                <a:spcPts val="800"/>
              </a:spcBef>
              <a:buClr>
                <a:srgbClr val="064E83"/>
              </a:buClr>
              <a:defRPr sz="1200">
                <a:solidFill>
                  <a:schemeClr val="tx1"/>
                </a:solidFill>
              </a:defRPr>
            </a:lvl4pPr>
            <a:lvl5pPr marL="1710000" indent="-270000">
              <a:lnSpc>
                <a:spcPts val="1400"/>
              </a:lnSpc>
              <a:spcBef>
                <a:spcPts val="700"/>
              </a:spcBef>
              <a:buClr>
                <a:srgbClr val="064E83"/>
              </a:buClr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 smtClean="0"/>
              <a:t>Top level text goes in here </a:t>
            </a:r>
          </a:p>
          <a:p>
            <a:pPr lvl="1"/>
            <a:r>
              <a:rPr lang="en-GB" dirty="0" smtClean="0"/>
              <a:t>Second level text goes in here</a:t>
            </a:r>
          </a:p>
          <a:p>
            <a:pPr lvl="2"/>
            <a:r>
              <a:rPr lang="en-GB" dirty="0" smtClean="0"/>
              <a:t>Third level text goes in here</a:t>
            </a:r>
          </a:p>
          <a:p>
            <a:pPr lvl="3"/>
            <a:r>
              <a:rPr lang="en-GB" dirty="0" smtClean="0"/>
              <a:t>Fourth level text goes in here</a:t>
            </a:r>
          </a:p>
          <a:p>
            <a:pPr lvl="4"/>
            <a:r>
              <a:rPr lang="en-GB" dirty="0" smtClean="0"/>
              <a:t>Fifth level text goes in here</a:t>
            </a:r>
            <a:endParaRPr lang="en-US" dirty="0"/>
          </a:p>
        </p:txBody>
      </p:sp>
      <p:sp>
        <p:nvSpPr>
          <p:cNvPr id="12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7524159" y="6308255"/>
            <a:ext cx="1619840" cy="216000"/>
          </a:xfrm>
          <a:prstGeom prst="rect">
            <a:avLst/>
          </a:prstGeom>
        </p:spPr>
        <p:txBody>
          <a:bodyPr lIns="0" tIns="0" rIns="0" bIns="0" anchor="b" anchorCtr="0"/>
          <a:lstStyle>
            <a:lvl1pPr algn="ctr">
              <a:defRPr sz="900" b="1">
                <a:solidFill>
                  <a:srgbClr val="064E83"/>
                </a:solidFill>
              </a:defRPr>
            </a:lvl1pPr>
          </a:lstStyle>
          <a:p>
            <a:fld id="{05F19C50-BC3B-5841-9AFF-3A0443B6606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Date Placeholder 10"/>
          <p:cNvSpPr txBox="1">
            <a:spLocks/>
          </p:cNvSpPr>
          <p:nvPr userDrawn="1"/>
        </p:nvSpPr>
        <p:spPr>
          <a:xfrm>
            <a:off x="6424989" y="6308260"/>
            <a:ext cx="1099172" cy="230657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 sz="900" dirty="0" smtClean="0">
                <a:solidFill>
                  <a:prstClr val="white"/>
                </a:solidFill>
              </a:rPr>
              <a:t>October 29, 2014</a:t>
            </a:r>
          </a:p>
        </p:txBody>
      </p:sp>
      <p:sp>
        <p:nvSpPr>
          <p:cNvPr id="16" name="Footer Placeholder 11"/>
          <p:cNvSpPr>
            <a:spLocks noGrp="1"/>
          </p:cNvSpPr>
          <p:nvPr>
            <p:ph type="ftr" sz="quarter" idx="3"/>
          </p:nvPr>
        </p:nvSpPr>
        <p:spPr>
          <a:xfrm>
            <a:off x="3437677" y="6308260"/>
            <a:ext cx="3041021" cy="230657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900" b="1" cap="all" baseline="0">
                <a:solidFill>
                  <a:srgbClr val="064E83"/>
                </a:solidFill>
              </a:defRPr>
            </a:lvl1pPr>
          </a:lstStyle>
          <a:p>
            <a:pPr algn="ctr"/>
            <a:r>
              <a:rPr lang="en-US" smtClean="0"/>
              <a:t>European Centre for Medium-Range Weather Forecasts</a:t>
            </a:r>
            <a:endParaRPr lang="en-US" dirty="0"/>
          </a:p>
        </p:txBody>
      </p:sp>
      <p:pic>
        <p:nvPicPr>
          <p:cNvPr id="8" name="Picture 7" descr="ECMWF_Master_Logo_RGB_nostrap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30635" y="6293597"/>
            <a:ext cx="1007041" cy="230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62425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narrow margi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10213" y="360000"/>
            <a:ext cx="7524159" cy="369332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rgbClr val="064E83"/>
                </a:solidFill>
              </a:defRPr>
            </a:lvl1pPr>
          </a:lstStyle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 hasCustomPrompt="1"/>
          </p:nvPr>
        </p:nvSpPr>
        <p:spPr>
          <a:xfrm>
            <a:off x="810213" y="936000"/>
            <a:ext cx="7524159" cy="4986000"/>
          </a:xfrm>
          <a:prstGeom prst="rect">
            <a:avLst/>
          </a:prstGeom>
        </p:spPr>
        <p:txBody>
          <a:bodyPr lIns="0" tIns="0" rIns="0" bIns="0"/>
          <a:lstStyle>
            <a:lvl1pPr marL="0" indent="-180000">
              <a:lnSpc>
                <a:spcPts val="2200"/>
              </a:lnSpc>
              <a:spcBef>
                <a:spcPts val="1100"/>
              </a:spcBef>
              <a:buClr>
                <a:srgbClr val="064E83"/>
              </a:buClr>
              <a:defRPr sz="1800">
                <a:solidFill>
                  <a:schemeClr val="tx1"/>
                </a:solidFill>
              </a:defRPr>
            </a:lvl1pPr>
            <a:lvl2pPr marL="630000" indent="-270000">
              <a:lnSpc>
                <a:spcPts val="2000"/>
              </a:lnSpc>
              <a:spcBef>
                <a:spcPts val="1000"/>
              </a:spcBef>
              <a:buClr>
                <a:srgbClr val="064E83"/>
              </a:buClr>
              <a:defRPr sz="1600">
                <a:solidFill>
                  <a:schemeClr val="tx1"/>
                </a:solidFill>
              </a:defRPr>
            </a:lvl2pPr>
            <a:lvl3pPr marL="990000" indent="-270000">
              <a:lnSpc>
                <a:spcPts val="1800"/>
              </a:lnSpc>
              <a:spcBef>
                <a:spcPts val="900"/>
              </a:spcBef>
              <a:buClr>
                <a:srgbClr val="064E83"/>
              </a:buClr>
              <a:defRPr sz="1400">
                <a:solidFill>
                  <a:schemeClr val="tx1"/>
                </a:solidFill>
              </a:defRPr>
            </a:lvl3pPr>
            <a:lvl4pPr marL="1350000" indent="-270000">
              <a:lnSpc>
                <a:spcPts val="1600"/>
              </a:lnSpc>
              <a:spcBef>
                <a:spcPts val="800"/>
              </a:spcBef>
              <a:buClr>
                <a:srgbClr val="064E83"/>
              </a:buClr>
              <a:defRPr sz="1200">
                <a:solidFill>
                  <a:schemeClr val="tx1"/>
                </a:solidFill>
              </a:defRPr>
            </a:lvl4pPr>
            <a:lvl5pPr marL="1710000" indent="-270000">
              <a:lnSpc>
                <a:spcPts val="1400"/>
              </a:lnSpc>
              <a:spcBef>
                <a:spcPts val="700"/>
              </a:spcBef>
              <a:buClr>
                <a:srgbClr val="064E83"/>
              </a:buClr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 smtClean="0"/>
              <a:t>Top level text goes in here </a:t>
            </a:r>
          </a:p>
          <a:p>
            <a:pPr lvl="1"/>
            <a:r>
              <a:rPr lang="en-GB" dirty="0" smtClean="0"/>
              <a:t>Second level text goes in here</a:t>
            </a:r>
          </a:p>
          <a:p>
            <a:pPr lvl="2"/>
            <a:r>
              <a:rPr lang="en-GB" dirty="0" smtClean="0"/>
              <a:t>Third level text goes in here</a:t>
            </a:r>
          </a:p>
          <a:p>
            <a:pPr lvl="3"/>
            <a:r>
              <a:rPr lang="en-GB" dirty="0" smtClean="0"/>
              <a:t>Fourth level text goes in here</a:t>
            </a:r>
          </a:p>
          <a:p>
            <a:pPr lvl="4"/>
            <a:r>
              <a:rPr lang="en-GB" dirty="0" smtClean="0"/>
              <a:t>Fifth level text goes in here</a:t>
            </a:r>
            <a:endParaRPr lang="en-US" dirty="0"/>
          </a:p>
        </p:txBody>
      </p:sp>
      <p:sp>
        <p:nvSpPr>
          <p:cNvPr id="12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7524159" y="6308255"/>
            <a:ext cx="1619840" cy="216000"/>
          </a:xfrm>
          <a:prstGeom prst="rect">
            <a:avLst/>
          </a:prstGeom>
        </p:spPr>
        <p:txBody>
          <a:bodyPr lIns="0" tIns="0" rIns="0" bIns="0" anchor="b" anchorCtr="0"/>
          <a:lstStyle>
            <a:lvl1pPr algn="ctr">
              <a:defRPr sz="900" b="1">
                <a:solidFill>
                  <a:srgbClr val="064E83"/>
                </a:solidFill>
              </a:defRPr>
            </a:lvl1pPr>
          </a:lstStyle>
          <a:p>
            <a:fld id="{E4AB80EA-DB86-D849-B86F-15DAF31F047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Date Placeholder 10"/>
          <p:cNvSpPr txBox="1">
            <a:spLocks/>
          </p:cNvSpPr>
          <p:nvPr userDrawn="1"/>
        </p:nvSpPr>
        <p:spPr>
          <a:xfrm>
            <a:off x="6424989" y="6308260"/>
            <a:ext cx="1099172" cy="230657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 sz="900" dirty="0" smtClean="0">
                <a:solidFill>
                  <a:prstClr val="white"/>
                </a:solidFill>
              </a:rPr>
              <a:t>October 29, 2014</a:t>
            </a:r>
          </a:p>
        </p:txBody>
      </p:sp>
      <p:sp>
        <p:nvSpPr>
          <p:cNvPr id="16" name="Footer Placeholder 11"/>
          <p:cNvSpPr>
            <a:spLocks noGrp="1"/>
          </p:cNvSpPr>
          <p:nvPr>
            <p:ph type="ftr" sz="quarter" idx="3"/>
          </p:nvPr>
        </p:nvSpPr>
        <p:spPr>
          <a:xfrm>
            <a:off x="1817255" y="6308260"/>
            <a:ext cx="3041021" cy="230657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900" b="1" cap="all" baseline="0">
                <a:solidFill>
                  <a:srgbClr val="064E83"/>
                </a:solidFill>
              </a:defRPr>
            </a:lvl1pPr>
          </a:lstStyle>
          <a:p>
            <a:pPr algn="ctr"/>
            <a:r>
              <a:rPr lang="en-US" smtClean="0"/>
              <a:t>European Centre for Medium-Range Weather Forecasts</a:t>
            </a:r>
            <a:endParaRPr lang="en-US" dirty="0"/>
          </a:p>
        </p:txBody>
      </p:sp>
      <p:pic>
        <p:nvPicPr>
          <p:cNvPr id="8" name="Picture 7" descr="ECMWF_Master_Logo_RGB_nostrap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0213" y="6308254"/>
            <a:ext cx="1007041" cy="230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25381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04351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10"/>
          <p:cNvSpPr txBox="1">
            <a:spLocks/>
          </p:cNvSpPr>
          <p:nvPr userDrawn="1"/>
        </p:nvSpPr>
        <p:spPr>
          <a:xfrm>
            <a:off x="6424989" y="6308262"/>
            <a:ext cx="1099172" cy="230657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 sz="900" dirty="0" smtClean="0">
                <a:solidFill>
                  <a:prstClr val="white"/>
                </a:solidFill>
              </a:rPr>
              <a:t>October 29, 2014</a:t>
            </a:r>
          </a:p>
        </p:txBody>
      </p:sp>
    </p:spTree>
    <p:extLst>
      <p:ext uri="{BB962C8B-B14F-4D97-AF65-F5344CB8AC3E}">
        <p14:creationId xmlns:p14="http://schemas.microsoft.com/office/powerpoint/2010/main" val="33904491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10"/>
          <p:cNvSpPr txBox="1">
            <a:spLocks/>
          </p:cNvSpPr>
          <p:nvPr userDrawn="1"/>
        </p:nvSpPr>
        <p:spPr>
          <a:xfrm>
            <a:off x="6424989" y="6308262"/>
            <a:ext cx="1099172" cy="230657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 sz="900" dirty="0" smtClean="0">
                <a:solidFill>
                  <a:prstClr val="white"/>
                </a:solidFill>
              </a:rPr>
              <a:t>October 29, 2014</a:t>
            </a:r>
          </a:p>
        </p:txBody>
      </p:sp>
    </p:spTree>
    <p:extLst>
      <p:ext uri="{BB962C8B-B14F-4D97-AF65-F5344CB8AC3E}">
        <p14:creationId xmlns:p14="http://schemas.microsoft.com/office/powerpoint/2010/main" val="5464754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7524159" y="6416255"/>
            <a:ext cx="1619840" cy="216000"/>
          </a:xfrm>
          <a:prstGeom prst="rect">
            <a:avLst/>
          </a:prstGeom>
        </p:spPr>
        <p:txBody>
          <a:bodyPr lIns="0" tIns="0" rIns="0" bIns="0" anchor="b" anchorCtr="0"/>
          <a:lstStyle>
            <a:lvl1pPr algn="ctr">
              <a:defRPr sz="900" b="1">
                <a:solidFill>
                  <a:srgbClr val="064E83"/>
                </a:solidFill>
              </a:defRPr>
            </a:lvl1pPr>
          </a:lstStyle>
          <a:p>
            <a:fld id="{6B3B0B0F-E794-1244-9699-107C60B9C23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 descr="ECMWF_Master_Logo_RGB_nostrap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2767" y="6423588"/>
            <a:ext cx="1007041" cy="230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6896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 userDrawn="1"/>
        </p:nvCxnSpPr>
        <p:spPr bwMode="auto">
          <a:xfrm>
            <a:off x="107504" y="533400"/>
            <a:ext cx="8928992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000096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5872707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e Placeholder 10"/>
          <p:cNvSpPr txBox="1">
            <a:spLocks/>
          </p:cNvSpPr>
          <p:nvPr userDrawn="1"/>
        </p:nvSpPr>
        <p:spPr>
          <a:xfrm>
            <a:off x="6058978" y="5984878"/>
            <a:ext cx="1465181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 sz="900" dirty="0" smtClean="0">
                <a:solidFill>
                  <a:srgbClr val="064E83"/>
                </a:solidFill>
              </a:rPr>
              <a:t>© ECMWF </a:t>
            </a:r>
            <a:fld id="{D4C56AD5-C73F-B44A-96CB-E8BE2C5CB95A}" type="datetime4">
              <a:rPr lang="en-US" sz="900" smtClean="0">
                <a:solidFill>
                  <a:srgbClr val="064E83"/>
                </a:solidFill>
              </a:rPr>
              <a:pPr>
                <a:defRPr/>
              </a:pPr>
              <a:t>May 16, 2017</a:t>
            </a:fld>
            <a:endParaRPr lang="en-US" sz="900" dirty="0" smtClean="0">
              <a:solidFill>
                <a:srgbClr val="064E83"/>
              </a:solidFill>
            </a:endParaRP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1620423" y="1294198"/>
            <a:ext cx="5903737" cy="519800"/>
          </a:xfrm>
          <a:prstGeom prst="rect">
            <a:avLst/>
          </a:prstGeom>
        </p:spPr>
        <p:txBody>
          <a:bodyPr vert="horz" lIns="0" tIns="0" rIns="0" bIns="0" anchor="b" anchorCtr="0">
            <a:spAutoFit/>
          </a:bodyPr>
          <a:lstStyle>
            <a:lvl1pPr marL="0" indent="0">
              <a:lnSpc>
                <a:spcPts val="4000"/>
              </a:lnSpc>
              <a:spcBef>
                <a:spcPts val="0"/>
              </a:spcBef>
              <a:buNone/>
              <a:defRPr sz="3600" b="1">
                <a:solidFill>
                  <a:srgbClr val="064E83"/>
                </a:solidFill>
              </a:defRPr>
            </a:lvl1pPr>
          </a:lstStyle>
          <a:p>
            <a:pPr lvl="0"/>
            <a:r>
              <a:rPr lang="en-GB" dirty="0" smtClean="0"/>
              <a:t>Title of Presentation</a:t>
            </a:r>
          </a:p>
        </p:txBody>
      </p:sp>
      <p:sp>
        <p:nvSpPr>
          <p:cNvPr id="14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1620423" y="1980000"/>
            <a:ext cx="5903737" cy="382156"/>
          </a:xfrm>
          <a:prstGeom prst="rect">
            <a:avLst/>
          </a:prstGeom>
        </p:spPr>
        <p:txBody>
          <a:bodyPr vert="horz" wrap="square" lIns="0" tIns="0" rIns="0" bIns="0">
            <a:spAutoFit/>
          </a:bodyPr>
          <a:lstStyle>
            <a:lvl1pPr marL="0" indent="0">
              <a:lnSpc>
                <a:spcPts val="3000"/>
              </a:lnSpc>
              <a:spcBef>
                <a:spcPts val="0"/>
              </a:spcBef>
              <a:buNone/>
              <a:defRPr sz="2400">
                <a:solidFill>
                  <a:srgbClr val="064E83"/>
                </a:solidFill>
              </a:defRPr>
            </a:lvl1pPr>
          </a:lstStyle>
          <a:p>
            <a:pPr lvl="0"/>
            <a:r>
              <a:rPr lang="en-GB" dirty="0" smtClean="0"/>
              <a:t>Subtitle of Presentation</a:t>
            </a:r>
          </a:p>
        </p:txBody>
      </p:sp>
      <p:sp>
        <p:nvSpPr>
          <p:cNvPr id="15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1620423" y="2700004"/>
            <a:ext cx="5903737" cy="307777"/>
          </a:xfrm>
          <a:prstGeom prst="rect">
            <a:avLst/>
          </a:prstGeom>
        </p:spPr>
        <p:txBody>
          <a:bodyPr vert="horz" wrap="square" lIns="0" tIns="0" rIns="0" bIns="0">
            <a:spAutoFit/>
          </a:bodyPr>
          <a:lstStyle>
            <a:lvl1pPr marL="0" indent="0">
              <a:lnSpc>
                <a:spcPts val="2400"/>
              </a:lnSpc>
              <a:spcBef>
                <a:spcPts val="0"/>
              </a:spcBef>
              <a:buNone/>
              <a:defRPr sz="2000">
                <a:solidFill>
                  <a:srgbClr val="064E83"/>
                </a:solidFill>
              </a:defRPr>
            </a:lvl1pPr>
          </a:lstStyle>
          <a:p>
            <a:pPr lvl="0"/>
            <a:r>
              <a:rPr lang="en-GB" dirty="0" smtClean="0"/>
              <a:t>Author’s Name</a:t>
            </a:r>
          </a:p>
        </p:txBody>
      </p:sp>
      <p:sp>
        <p:nvSpPr>
          <p:cNvPr id="16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1620423" y="3121227"/>
            <a:ext cx="5903737" cy="254771"/>
          </a:xfrm>
          <a:prstGeom prst="rect">
            <a:avLst/>
          </a:prstGeom>
        </p:spPr>
        <p:txBody>
          <a:bodyPr vert="horz" wrap="square" lIns="0" tIns="0" rIns="0" bIns="0">
            <a:spAutoFit/>
          </a:bodyPr>
          <a:lstStyle>
            <a:lvl1pPr marL="0" indent="0">
              <a:lnSpc>
                <a:spcPts val="2000"/>
              </a:lnSpc>
              <a:spcBef>
                <a:spcPts val="0"/>
              </a:spcBef>
              <a:buNone/>
              <a:defRPr sz="1600">
                <a:solidFill>
                  <a:srgbClr val="064E83"/>
                </a:solidFill>
              </a:defRPr>
            </a:lvl1pPr>
          </a:lstStyle>
          <a:p>
            <a:pPr lvl="0"/>
            <a:r>
              <a:rPr lang="en-GB" dirty="0" smtClean="0"/>
              <a:t>Author’s Address</a:t>
            </a:r>
          </a:p>
        </p:txBody>
      </p:sp>
      <p:sp>
        <p:nvSpPr>
          <p:cNvPr id="17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1620423" y="3429000"/>
            <a:ext cx="5903737" cy="230832"/>
          </a:xfrm>
          <a:prstGeom prst="rect">
            <a:avLst/>
          </a:prstGeom>
        </p:spPr>
        <p:txBody>
          <a:bodyPr vert="horz" wrap="square" lIns="0" tIns="0" rIns="0" bIns="0">
            <a:spAutoFit/>
          </a:bodyPr>
          <a:lstStyle>
            <a:lvl1pPr marL="0" indent="0">
              <a:lnSpc>
                <a:spcPts val="1800"/>
              </a:lnSpc>
              <a:spcBef>
                <a:spcPts val="0"/>
              </a:spcBef>
              <a:buNone/>
              <a:defRPr sz="1400">
                <a:solidFill>
                  <a:srgbClr val="064E83"/>
                </a:solidFill>
              </a:defRPr>
            </a:lvl1pPr>
          </a:lstStyle>
          <a:p>
            <a:pPr lvl="0"/>
            <a:r>
              <a:rPr lang="en-GB" dirty="0" err="1" smtClean="0"/>
              <a:t>email@ddress</a:t>
            </a:r>
            <a:endParaRPr lang="en-GB" dirty="0" smtClean="0"/>
          </a:p>
        </p:txBody>
      </p:sp>
      <p:pic>
        <p:nvPicPr>
          <p:cNvPr id="10" name="Picture 9" descr="ECMWF_Master_Logo_RGB_nostrap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620423" y="5984878"/>
            <a:ext cx="1602110" cy="366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34962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620423" y="360000"/>
            <a:ext cx="5903737" cy="369332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rgbClr val="064E83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 hasCustomPrompt="1"/>
          </p:nvPr>
        </p:nvSpPr>
        <p:spPr>
          <a:xfrm>
            <a:off x="1620422" y="936000"/>
            <a:ext cx="5903738" cy="4986000"/>
          </a:xfrm>
          <a:prstGeom prst="rect">
            <a:avLst/>
          </a:prstGeom>
        </p:spPr>
        <p:txBody>
          <a:bodyPr lIns="0" tIns="0" rIns="0" bIns="0"/>
          <a:lstStyle>
            <a:lvl1pPr marL="0" indent="-180000">
              <a:lnSpc>
                <a:spcPts val="2200"/>
              </a:lnSpc>
              <a:spcBef>
                <a:spcPts val="1100"/>
              </a:spcBef>
              <a:buClr>
                <a:srgbClr val="064E83"/>
              </a:buClr>
              <a:defRPr sz="1800">
                <a:solidFill>
                  <a:schemeClr val="tx1"/>
                </a:solidFill>
              </a:defRPr>
            </a:lvl1pPr>
            <a:lvl2pPr marL="630000" indent="-270000">
              <a:lnSpc>
                <a:spcPts val="2000"/>
              </a:lnSpc>
              <a:spcBef>
                <a:spcPts val="1000"/>
              </a:spcBef>
              <a:buClr>
                <a:srgbClr val="064E83"/>
              </a:buClr>
              <a:defRPr sz="1600">
                <a:solidFill>
                  <a:schemeClr val="tx1"/>
                </a:solidFill>
              </a:defRPr>
            </a:lvl2pPr>
            <a:lvl3pPr marL="990000" indent="-270000">
              <a:lnSpc>
                <a:spcPts val="1800"/>
              </a:lnSpc>
              <a:spcBef>
                <a:spcPts val="900"/>
              </a:spcBef>
              <a:buClr>
                <a:srgbClr val="064E83"/>
              </a:buClr>
              <a:defRPr sz="1400">
                <a:solidFill>
                  <a:schemeClr val="tx1"/>
                </a:solidFill>
              </a:defRPr>
            </a:lvl3pPr>
            <a:lvl4pPr marL="1350000" indent="-270000">
              <a:lnSpc>
                <a:spcPts val="1600"/>
              </a:lnSpc>
              <a:spcBef>
                <a:spcPts val="800"/>
              </a:spcBef>
              <a:buClr>
                <a:srgbClr val="064E83"/>
              </a:buClr>
              <a:defRPr sz="1200">
                <a:solidFill>
                  <a:schemeClr val="tx1"/>
                </a:solidFill>
              </a:defRPr>
            </a:lvl4pPr>
            <a:lvl5pPr marL="1710000" indent="-270000">
              <a:lnSpc>
                <a:spcPts val="1400"/>
              </a:lnSpc>
              <a:spcBef>
                <a:spcPts val="700"/>
              </a:spcBef>
              <a:buClr>
                <a:srgbClr val="064E83"/>
              </a:buClr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 smtClean="0"/>
              <a:t>Top level text goes in here </a:t>
            </a:r>
          </a:p>
          <a:p>
            <a:pPr lvl="1"/>
            <a:r>
              <a:rPr lang="en-GB" dirty="0" smtClean="0"/>
              <a:t>Second level text goes in here</a:t>
            </a:r>
          </a:p>
          <a:p>
            <a:pPr lvl="2"/>
            <a:r>
              <a:rPr lang="en-GB" dirty="0" smtClean="0"/>
              <a:t>Third level text goes in here</a:t>
            </a:r>
          </a:p>
          <a:p>
            <a:pPr lvl="3"/>
            <a:r>
              <a:rPr lang="en-GB" dirty="0" smtClean="0"/>
              <a:t>Fourth level text goes in here</a:t>
            </a:r>
          </a:p>
          <a:p>
            <a:pPr lvl="4"/>
            <a:r>
              <a:rPr lang="en-GB" dirty="0" smtClean="0"/>
              <a:t>Fifth level text goes in here</a:t>
            </a:r>
            <a:endParaRPr lang="en-US" dirty="0"/>
          </a:p>
        </p:txBody>
      </p:sp>
      <p:sp>
        <p:nvSpPr>
          <p:cNvPr id="12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7524159" y="6308255"/>
            <a:ext cx="1619840" cy="216000"/>
          </a:xfrm>
          <a:prstGeom prst="rect">
            <a:avLst/>
          </a:prstGeom>
        </p:spPr>
        <p:txBody>
          <a:bodyPr lIns="0" tIns="0" rIns="0" bIns="0" anchor="b" anchorCtr="0"/>
          <a:lstStyle>
            <a:lvl1pPr algn="ctr">
              <a:defRPr sz="900" b="1">
                <a:solidFill>
                  <a:srgbClr val="064E83"/>
                </a:solidFill>
              </a:defRPr>
            </a:lvl1pPr>
          </a:lstStyle>
          <a:p>
            <a:fld id="{6B3B0B0F-E794-1244-9699-107C60B9C23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Footer Placeholder 11"/>
          <p:cNvSpPr>
            <a:spLocks noGrp="1"/>
          </p:cNvSpPr>
          <p:nvPr>
            <p:ph type="ftr" sz="quarter" idx="3"/>
          </p:nvPr>
        </p:nvSpPr>
        <p:spPr>
          <a:xfrm>
            <a:off x="2627465" y="6308258"/>
            <a:ext cx="3041021" cy="230657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900" b="1" cap="all" baseline="0">
                <a:solidFill>
                  <a:srgbClr val="064E83"/>
                </a:solidFill>
              </a:defRPr>
            </a:lvl1pPr>
          </a:lstStyle>
          <a:p>
            <a:pPr algn="ctr"/>
            <a:r>
              <a:rPr lang="en-US" dirty="0" smtClean="0"/>
              <a:t>European Centre for Medium-Range Weather Forecasts</a:t>
            </a:r>
            <a:endParaRPr lang="en-US" dirty="0"/>
          </a:p>
        </p:txBody>
      </p:sp>
      <p:pic>
        <p:nvPicPr>
          <p:cNvPr id="8" name="Picture 7" descr="ECMWF_Master_Logo_RGB_nostrap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620424" y="6293597"/>
            <a:ext cx="1007041" cy="230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91293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de margi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2430634" y="360000"/>
            <a:ext cx="4283315" cy="369332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rgbClr val="064E83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 hasCustomPrompt="1"/>
          </p:nvPr>
        </p:nvSpPr>
        <p:spPr>
          <a:xfrm>
            <a:off x="2430634" y="936000"/>
            <a:ext cx="4283315" cy="4986000"/>
          </a:xfrm>
          <a:prstGeom prst="rect">
            <a:avLst/>
          </a:prstGeom>
        </p:spPr>
        <p:txBody>
          <a:bodyPr lIns="0" tIns="0" rIns="0" bIns="0"/>
          <a:lstStyle>
            <a:lvl1pPr marL="0" indent="-180000">
              <a:lnSpc>
                <a:spcPts val="2200"/>
              </a:lnSpc>
              <a:spcBef>
                <a:spcPts val="1100"/>
              </a:spcBef>
              <a:buClr>
                <a:srgbClr val="064E83"/>
              </a:buClr>
              <a:defRPr sz="1800">
                <a:solidFill>
                  <a:schemeClr val="tx1"/>
                </a:solidFill>
              </a:defRPr>
            </a:lvl1pPr>
            <a:lvl2pPr marL="630000" indent="-270000">
              <a:lnSpc>
                <a:spcPts val="2000"/>
              </a:lnSpc>
              <a:spcBef>
                <a:spcPts val="1000"/>
              </a:spcBef>
              <a:buClr>
                <a:srgbClr val="064E83"/>
              </a:buClr>
              <a:defRPr sz="1600">
                <a:solidFill>
                  <a:schemeClr val="tx1"/>
                </a:solidFill>
              </a:defRPr>
            </a:lvl2pPr>
            <a:lvl3pPr marL="990000" indent="-270000">
              <a:lnSpc>
                <a:spcPts val="1800"/>
              </a:lnSpc>
              <a:spcBef>
                <a:spcPts val="900"/>
              </a:spcBef>
              <a:buClr>
                <a:srgbClr val="064E83"/>
              </a:buClr>
              <a:defRPr sz="1400">
                <a:solidFill>
                  <a:schemeClr val="tx1"/>
                </a:solidFill>
              </a:defRPr>
            </a:lvl3pPr>
            <a:lvl4pPr marL="1350000" indent="-270000">
              <a:lnSpc>
                <a:spcPts val="1600"/>
              </a:lnSpc>
              <a:spcBef>
                <a:spcPts val="800"/>
              </a:spcBef>
              <a:buClr>
                <a:srgbClr val="064E83"/>
              </a:buClr>
              <a:defRPr sz="1200">
                <a:solidFill>
                  <a:schemeClr val="tx1"/>
                </a:solidFill>
              </a:defRPr>
            </a:lvl4pPr>
            <a:lvl5pPr marL="1710000" indent="-270000">
              <a:lnSpc>
                <a:spcPts val="1400"/>
              </a:lnSpc>
              <a:spcBef>
                <a:spcPts val="700"/>
              </a:spcBef>
              <a:buClr>
                <a:srgbClr val="064E83"/>
              </a:buClr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 smtClean="0"/>
              <a:t>Top level text goes in here </a:t>
            </a:r>
          </a:p>
          <a:p>
            <a:pPr lvl="1"/>
            <a:r>
              <a:rPr lang="en-GB" dirty="0" smtClean="0"/>
              <a:t>Second level text goes in here</a:t>
            </a:r>
          </a:p>
          <a:p>
            <a:pPr lvl="2"/>
            <a:r>
              <a:rPr lang="en-GB" dirty="0" smtClean="0"/>
              <a:t>Third level text goes in here</a:t>
            </a:r>
          </a:p>
          <a:p>
            <a:pPr lvl="3"/>
            <a:r>
              <a:rPr lang="en-GB" dirty="0" smtClean="0"/>
              <a:t>Fourth level text goes in here</a:t>
            </a:r>
          </a:p>
          <a:p>
            <a:pPr lvl="4"/>
            <a:r>
              <a:rPr lang="en-GB" dirty="0" smtClean="0"/>
              <a:t>Fifth level text goes in here</a:t>
            </a:r>
            <a:endParaRPr lang="en-US" dirty="0"/>
          </a:p>
        </p:txBody>
      </p:sp>
      <p:sp>
        <p:nvSpPr>
          <p:cNvPr id="12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7524159" y="6308255"/>
            <a:ext cx="1619840" cy="216000"/>
          </a:xfrm>
          <a:prstGeom prst="rect">
            <a:avLst/>
          </a:prstGeom>
        </p:spPr>
        <p:txBody>
          <a:bodyPr lIns="0" tIns="0" rIns="0" bIns="0" anchor="b" anchorCtr="0"/>
          <a:lstStyle>
            <a:lvl1pPr algn="ctr">
              <a:defRPr sz="900" b="1">
                <a:solidFill>
                  <a:srgbClr val="064E83"/>
                </a:solidFill>
              </a:defRPr>
            </a:lvl1pPr>
          </a:lstStyle>
          <a:p>
            <a:fld id="{05F19C50-BC3B-5841-9AFF-3A0443B6606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Date Placeholder 10"/>
          <p:cNvSpPr txBox="1">
            <a:spLocks/>
          </p:cNvSpPr>
          <p:nvPr userDrawn="1"/>
        </p:nvSpPr>
        <p:spPr>
          <a:xfrm>
            <a:off x="6424989" y="6308258"/>
            <a:ext cx="1099172" cy="230657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 sz="900" dirty="0" smtClean="0">
                <a:solidFill>
                  <a:prstClr val="white"/>
                </a:solidFill>
              </a:rPr>
              <a:t>October 29, 2014</a:t>
            </a:r>
          </a:p>
        </p:txBody>
      </p:sp>
      <p:sp>
        <p:nvSpPr>
          <p:cNvPr id="16" name="Footer Placeholder 11"/>
          <p:cNvSpPr>
            <a:spLocks noGrp="1"/>
          </p:cNvSpPr>
          <p:nvPr>
            <p:ph type="ftr" sz="quarter" idx="3"/>
          </p:nvPr>
        </p:nvSpPr>
        <p:spPr>
          <a:xfrm>
            <a:off x="3437676" y="6308258"/>
            <a:ext cx="3041021" cy="230657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900" b="1" cap="all" baseline="0">
                <a:solidFill>
                  <a:srgbClr val="064E83"/>
                </a:solidFill>
              </a:defRPr>
            </a:lvl1pPr>
          </a:lstStyle>
          <a:p>
            <a:pPr algn="ctr"/>
            <a:r>
              <a:rPr lang="en-US" dirty="0" smtClean="0"/>
              <a:t>European Centre for Medium-Range Weather Forecasts</a:t>
            </a:r>
            <a:endParaRPr lang="en-US" dirty="0"/>
          </a:p>
        </p:txBody>
      </p:sp>
      <p:pic>
        <p:nvPicPr>
          <p:cNvPr id="8" name="Picture 7" descr="ECMWF_Master_Logo_RGB_nostrap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30635" y="6293597"/>
            <a:ext cx="1007041" cy="230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0319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narrow margi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10212" y="360000"/>
            <a:ext cx="7524159" cy="369332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rgbClr val="064E83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 hasCustomPrompt="1"/>
          </p:nvPr>
        </p:nvSpPr>
        <p:spPr>
          <a:xfrm>
            <a:off x="810212" y="936000"/>
            <a:ext cx="7524159" cy="4986000"/>
          </a:xfrm>
          <a:prstGeom prst="rect">
            <a:avLst/>
          </a:prstGeom>
        </p:spPr>
        <p:txBody>
          <a:bodyPr lIns="0" tIns="0" rIns="0" bIns="0"/>
          <a:lstStyle>
            <a:lvl1pPr marL="0" indent="-180000">
              <a:lnSpc>
                <a:spcPts val="2200"/>
              </a:lnSpc>
              <a:spcBef>
                <a:spcPts val="1100"/>
              </a:spcBef>
              <a:buClr>
                <a:srgbClr val="064E83"/>
              </a:buClr>
              <a:defRPr sz="1800">
                <a:solidFill>
                  <a:schemeClr val="tx1"/>
                </a:solidFill>
              </a:defRPr>
            </a:lvl1pPr>
            <a:lvl2pPr marL="630000" indent="-270000">
              <a:lnSpc>
                <a:spcPts val="2000"/>
              </a:lnSpc>
              <a:spcBef>
                <a:spcPts val="1000"/>
              </a:spcBef>
              <a:buClr>
                <a:srgbClr val="064E83"/>
              </a:buClr>
              <a:defRPr sz="1600">
                <a:solidFill>
                  <a:schemeClr val="tx1"/>
                </a:solidFill>
              </a:defRPr>
            </a:lvl2pPr>
            <a:lvl3pPr marL="990000" indent="-270000">
              <a:lnSpc>
                <a:spcPts val="1800"/>
              </a:lnSpc>
              <a:spcBef>
                <a:spcPts val="900"/>
              </a:spcBef>
              <a:buClr>
                <a:srgbClr val="064E83"/>
              </a:buClr>
              <a:defRPr sz="1400">
                <a:solidFill>
                  <a:schemeClr val="tx1"/>
                </a:solidFill>
              </a:defRPr>
            </a:lvl3pPr>
            <a:lvl4pPr marL="1350000" indent="-270000">
              <a:lnSpc>
                <a:spcPts val="1600"/>
              </a:lnSpc>
              <a:spcBef>
                <a:spcPts val="800"/>
              </a:spcBef>
              <a:buClr>
                <a:srgbClr val="064E83"/>
              </a:buClr>
              <a:defRPr sz="1200">
                <a:solidFill>
                  <a:schemeClr val="tx1"/>
                </a:solidFill>
              </a:defRPr>
            </a:lvl4pPr>
            <a:lvl5pPr marL="1710000" indent="-270000">
              <a:lnSpc>
                <a:spcPts val="1400"/>
              </a:lnSpc>
              <a:spcBef>
                <a:spcPts val="700"/>
              </a:spcBef>
              <a:buClr>
                <a:srgbClr val="064E83"/>
              </a:buClr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 smtClean="0"/>
              <a:t>Top level text goes in here </a:t>
            </a:r>
          </a:p>
          <a:p>
            <a:pPr lvl="1"/>
            <a:r>
              <a:rPr lang="en-GB" dirty="0" smtClean="0"/>
              <a:t>Second level text goes in here</a:t>
            </a:r>
          </a:p>
          <a:p>
            <a:pPr lvl="2"/>
            <a:r>
              <a:rPr lang="en-GB" dirty="0" smtClean="0"/>
              <a:t>Third level text goes in here</a:t>
            </a:r>
          </a:p>
          <a:p>
            <a:pPr lvl="3"/>
            <a:r>
              <a:rPr lang="en-GB" dirty="0" smtClean="0"/>
              <a:t>Fourth level text goes in here</a:t>
            </a:r>
          </a:p>
          <a:p>
            <a:pPr lvl="4"/>
            <a:r>
              <a:rPr lang="en-GB" dirty="0" smtClean="0"/>
              <a:t>Fifth level text goes in here</a:t>
            </a:r>
            <a:endParaRPr lang="en-US" dirty="0"/>
          </a:p>
        </p:txBody>
      </p:sp>
      <p:sp>
        <p:nvSpPr>
          <p:cNvPr id="12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7524159" y="6308255"/>
            <a:ext cx="1619840" cy="216000"/>
          </a:xfrm>
          <a:prstGeom prst="rect">
            <a:avLst/>
          </a:prstGeom>
        </p:spPr>
        <p:txBody>
          <a:bodyPr lIns="0" tIns="0" rIns="0" bIns="0" anchor="b" anchorCtr="0"/>
          <a:lstStyle>
            <a:lvl1pPr algn="ctr">
              <a:defRPr sz="900" b="1">
                <a:solidFill>
                  <a:srgbClr val="064E83"/>
                </a:solidFill>
              </a:defRPr>
            </a:lvl1pPr>
          </a:lstStyle>
          <a:p>
            <a:fld id="{E4AB80EA-DB86-D849-B86F-15DAF31F047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Date Placeholder 10"/>
          <p:cNvSpPr txBox="1">
            <a:spLocks/>
          </p:cNvSpPr>
          <p:nvPr userDrawn="1"/>
        </p:nvSpPr>
        <p:spPr>
          <a:xfrm>
            <a:off x="6424989" y="6308258"/>
            <a:ext cx="1099172" cy="230657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 sz="900" dirty="0" smtClean="0">
                <a:solidFill>
                  <a:prstClr val="white"/>
                </a:solidFill>
              </a:rPr>
              <a:t>October 29, 2014</a:t>
            </a:r>
          </a:p>
        </p:txBody>
      </p:sp>
      <p:sp>
        <p:nvSpPr>
          <p:cNvPr id="16" name="Footer Placeholder 11"/>
          <p:cNvSpPr>
            <a:spLocks noGrp="1"/>
          </p:cNvSpPr>
          <p:nvPr>
            <p:ph type="ftr" sz="quarter" idx="3"/>
          </p:nvPr>
        </p:nvSpPr>
        <p:spPr>
          <a:xfrm>
            <a:off x="1817254" y="6308258"/>
            <a:ext cx="3041021" cy="230657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900" b="1" cap="all" baseline="0">
                <a:solidFill>
                  <a:srgbClr val="064E83"/>
                </a:solidFill>
              </a:defRPr>
            </a:lvl1pPr>
          </a:lstStyle>
          <a:p>
            <a:pPr algn="ctr"/>
            <a:r>
              <a:rPr lang="en-US" dirty="0" smtClean="0"/>
              <a:t>European Centre for Medium-Range Weather Forecasts</a:t>
            </a:r>
            <a:endParaRPr lang="en-US" dirty="0"/>
          </a:p>
        </p:txBody>
      </p:sp>
      <p:pic>
        <p:nvPicPr>
          <p:cNvPr id="8" name="Picture 7" descr="ECMWF_Master_Logo_RGB_nostrap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0212" y="6308254"/>
            <a:ext cx="1007041" cy="230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58279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e Placeholder 10"/>
          <p:cNvSpPr txBox="1">
            <a:spLocks/>
          </p:cNvSpPr>
          <p:nvPr userDrawn="1"/>
        </p:nvSpPr>
        <p:spPr>
          <a:xfrm>
            <a:off x="6058978" y="5984876"/>
            <a:ext cx="1465181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 sz="900" dirty="0" smtClean="0">
                <a:solidFill>
                  <a:srgbClr val="064E83"/>
                </a:solidFill>
              </a:rPr>
              <a:t>© ECMWF </a:t>
            </a:r>
            <a:fld id="{D4C56AD5-C73F-B44A-96CB-E8BE2C5CB95A}" type="datetime4">
              <a:rPr lang="en-US" sz="900" smtClean="0">
                <a:solidFill>
                  <a:srgbClr val="064E83"/>
                </a:solidFill>
              </a:rPr>
              <a:pPr>
                <a:defRPr/>
              </a:pPr>
              <a:t>May 17, 2017</a:t>
            </a:fld>
            <a:endParaRPr lang="en-US" sz="900" dirty="0" smtClean="0">
              <a:solidFill>
                <a:srgbClr val="064E83"/>
              </a:solidFill>
            </a:endParaRP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1620422" y="1294198"/>
            <a:ext cx="5903737" cy="519800"/>
          </a:xfrm>
          <a:prstGeom prst="rect">
            <a:avLst/>
          </a:prstGeom>
        </p:spPr>
        <p:txBody>
          <a:bodyPr vert="horz" lIns="0" tIns="0" rIns="0" bIns="0" anchor="b" anchorCtr="0">
            <a:spAutoFit/>
          </a:bodyPr>
          <a:lstStyle>
            <a:lvl1pPr marL="0" indent="0">
              <a:lnSpc>
                <a:spcPts val="4000"/>
              </a:lnSpc>
              <a:spcBef>
                <a:spcPts val="0"/>
              </a:spcBef>
              <a:buNone/>
              <a:defRPr sz="3600" b="1">
                <a:solidFill>
                  <a:srgbClr val="064E83"/>
                </a:solidFill>
              </a:defRPr>
            </a:lvl1pPr>
          </a:lstStyle>
          <a:p>
            <a:pPr lvl="0"/>
            <a:r>
              <a:rPr lang="en-GB" dirty="0" smtClean="0"/>
              <a:t>Title of Presentation</a:t>
            </a:r>
          </a:p>
        </p:txBody>
      </p:sp>
      <p:sp>
        <p:nvSpPr>
          <p:cNvPr id="14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1620422" y="1980000"/>
            <a:ext cx="5903737" cy="382156"/>
          </a:xfrm>
          <a:prstGeom prst="rect">
            <a:avLst/>
          </a:prstGeom>
        </p:spPr>
        <p:txBody>
          <a:bodyPr vert="horz" wrap="square" lIns="0" tIns="0" rIns="0" bIns="0">
            <a:spAutoFit/>
          </a:bodyPr>
          <a:lstStyle>
            <a:lvl1pPr marL="0" indent="0">
              <a:lnSpc>
                <a:spcPts val="3000"/>
              </a:lnSpc>
              <a:spcBef>
                <a:spcPts val="0"/>
              </a:spcBef>
              <a:buNone/>
              <a:defRPr sz="2400">
                <a:solidFill>
                  <a:srgbClr val="064E83"/>
                </a:solidFill>
              </a:defRPr>
            </a:lvl1pPr>
          </a:lstStyle>
          <a:p>
            <a:pPr lvl="0"/>
            <a:r>
              <a:rPr lang="en-GB" dirty="0" smtClean="0"/>
              <a:t>Subtitle of Presentation</a:t>
            </a:r>
          </a:p>
        </p:txBody>
      </p:sp>
      <p:sp>
        <p:nvSpPr>
          <p:cNvPr id="15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1620422" y="2700002"/>
            <a:ext cx="5903737" cy="307777"/>
          </a:xfrm>
          <a:prstGeom prst="rect">
            <a:avLst/>
          </a:prstGeom>
        </p:spPr>
        <p:txBody>
          <a:bodyPr vert="horz" wrap="square" lIns="0" tIns="0" rIns="0" bIns="0">
            <a:spAutoFit/>
          </a:bodyPr>
          <a:lstStyle>
            <a:lvl1pPr marL="0" indent="0">
              <a:lnSpc>
                <a:spcPts val="2400"/>
              </a:lnSpc>
              <a:spcBef>
                <a:spcPts val="0"/>
              </a:spcBef>
              <a:buNone/>
              <a:defRPr sz="2000">
                <a:solidFill>
                  <a:srgbClr val="064E83"/>
                </a:solidFill>
              </a:defRPr>
            </a:lvl1pPr>
          </a:lstStyle>
          <a:p>
            <a:pPr lvl="0"/>
            <a:r>
              <a:rPr lang="en-GB" dirty="0" smtClean="0"/>
              <a:t>Author’s Name</a:t>
            </a:r>
          </a:p>
        </p:txBody>
      </p:sp>
      <p:sp>
        <p:nvSpPr>
          <p:cNvPr id="16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1620422" y="3121225"/>
            <a:ext cx="5903737" cy="254771"/>
          </a:xfrm>
          <a:prstGeom prst="rect">
            <a:avLst/>
          </a:prstGeom>
        </p:spPr>
        <p:txBody>
          <a:bodyPr vert="horz" wrap="square" lIns="0" tIns="0" rIns="0" bIns="0">
            <a:spAutoFit/>
          </a:bodyPr>
          <a:lstStyle>
            <a:lvl1pPr marL="0" indent="0">
              <a:lnSpc>
                <a:spcPts val="2000"/>
              </a:lnSpc>
              <a:spcBef>
                <a:spcPts val="0"/>
              </a:spcBef>
              <a:buNone/>
              <a:defRPr sz="1600">
                <a:solidFill>
                  <a:srgbClr val="064E83"/>
                </a:solidFill>
              </a:defRPr>
            </a:lvl1pPr>
          </a:lstStyle>
          <a:p>
            <a:pPr lvl="0"/>
            <a:r>
              <a:rPr lang="en-GB" dirty="0" smtClean="0"/>
              <a:t>Author’s Address</a:t>
            </a:r>
          </a:p>
        </p:txBody>
      </p:sp>
      <p:sp>
        <p:nvSpPr>
          <p:cNvPr id="17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1620422" y="3429000"/>
            <a:ext cx="5903737" cy="230832"/>
          </a:xfrm>
          <a:prstGeom prst="rect">
            <a:avLst/>
          </a:prstGeom>
        </p:spPr>
        <p:txBody>
          <a:bodyPr vert="horz" wrap="square" lIns="0" tIns="0" rIns="0" bIns="0">
            <a:spAutoFit/>
          </a:bodyPr>
          <a:lstStyle>
            <a:lvl1pPr marL="0" indent="0">
              <a:lnSpc>
                <a:spcPts val="1800"/>
              </a:lnSpc>
              <a:spcBef>
                <a:spcPts val="0"/>
              </a:spcBef>
              <a:buNone/>
              <a:defRPr sz="1400">
                <a:solidFill>
                  <a:srgbClr val="064E83"/>
                </a:solidFill>
              </a:defRPr>
            </a:lvl1pPr>
          </a:lstStyle>
          <a:p>
            <a:pPr lvl="0"/>
            <a:r>
              <a:rPr lang="en-GB" dirty="0" err="1" smtClean="0"/>
              <a:t>email@ddress</a:t>
            </a:r>
            <a:endParaRPr lang="en-GB" dirty="0" smtClean="0"/>
          </a:p>
        </p:txBody>
      </p:sp>
      <p:pic>
        <p:nvPicPr>
          <p:cNvPr id="10" name="Picture 9" descr="ECMWF_Master_Logo_RGB_nostrap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620423" y="5984876"/>
            <a:ext cx="1602110" cy="366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36245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620422" y="360000"/>
            <a:ext cx="5903737" cy="369332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rgbClr val="064E83"/>
                </a:solidFill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 hasCustomPrompt="1"/>
          </p:nvPr>
        </p:nvSpPr>
        <p:spPr>
          <a:xfrm>
            <a:off x="1620422" y="936000"/>
            <a:ext cx="5903738" cy="4986000"/>
          </a:xfrm>
          <a:prstGeom prst="rect">
            <a:avLst/>
          </a:prstGeom>
        </p:spPr>
        <p:txBody>
          <a:bodyPr lIns="0" tIns="0" rIns="0" bIns="0"/>
          <a:lstStyle>
            <a:lvl1pPr marL="0" indent="-180000">
              <a:lnSpc>
                <a:spcPts val="2200"/>
              </a:lnSpc>
              <a:spcBef>
                <a:spcPts val="1100"/>
              </a:spcBef>
              <a:buClr>
                <a:srgbClr val="064E83"/>
              </a:buClr>
              <a:defRPr sz="1800">
                <a:solidFill>
                  <a:schemeClr val="tx1"/>
                </a:solidFill>
              </a:defRPr>
            </a:lvl1pPr>
            <a:lvl2pPr marL="630000" indent="-270000">
              <a:lnSpc>
                <a:spcPts val="2000"/>
              </a:lnSpc>
              <a:spcBef>
                <a:spcPts val="1000"/>
              </a:spcBef>
              <a:buClr>
                <a:srgbClr val="064E83"/>
              </a:buClr>
              <a:defRPr sz="1600">
                <a:solidFill>
                  <a:schemeClr val="tx1"/>
                </a:solidFill>
              </a:defRPr>
            </a:lvl2pPr>
            <a:lvl3pPr marL="990000" indent="-270000">
              <a:lnSpc>
                <a:spcPts val="1800"/>
              </a:lnSpc>
              <a:spcBef>
                <a:spcPts val="900"/>
              </a:spcBef>
              <a:buClr>
                <a:srgbClr val="064E83"/>
              </a:buClr>
              <a:defRPr sz="1400">
                <a:solidFill>
                  <a:schemeClr val="tx1"/>
                </a:solidFill>
              </a:defRPr>
            </a:lvl3pPr>
            <a:lvl4pPr marL="1350000" indent="-270000">
              <a:lnSpc>
                <a:spcPts val="1600"/>
              </a:lnSpc>
              <a:spcBef>
                <a:spcPts val="800"/>
              </a:spcBef>
              <a:buClr>
                <a:srgbClr val="064E83"/>
              </a:buClr>
              <a:defRPr sz="1200">
                <a:solidFill>
                  <a:schemeClr val="tx1"/>
                </a:solidFill>
              </a:defRPr>
            </a:lvl4pPr>
            <a:lvl5pPr marL="1710000" indent="-270000">
              <a:lnSpc>
                <a:spcPts val="1400"/>
              </a:lnSpc>
              <a:spcBef>
                <a:spcPts val="700"/>
              </a:spcBef>
              <a:buClr>
                <a:srgbClr val="064E83"/>
              </a:buClr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 smtClean="0"/>
              <a:t>Top level text goes in here </a:t>
            </a:r>
          </a:p>
          <a:p>
            <a:pPr lvl="1"/>
            <a:r>
              <a:rPr lang="en-GB" dirty="0" smtClean="0"/>
              <a:t>Second level text goes in here</a:t>
            </a:r>
          </a:p>
          <a:p>
            <a:pPr lvl="2"/>
            <a:r>
              <a:rPr lang="en-GB" dirty="0" smtClean="0"/>
              <a:t>Third level text goes in here</a:t>
            </a:r>
          </a:p>
          <a:p>
            <a:pPr lvl="3"/>
            <a:r>
              <a:rPr lang="en-GB" dirty="0" smtClean="0"/>
              <a:t>Fourth level text goes in here</a:t>
            </a:r>
          </a:p>
          <a:p>
            <a:pPr lvl="4"/>
            <a:r>
              <a:rPr lang="en-GB" dirty="0" smtClean="0"/>
              <a:t>Fifth level text goes in here</a:t>
            </a:r>
            <a:endParaRPr lang="en-US" dirty="0"/>
          </a:p>
        </p:txBody>
      </p:sp>
      <p:sp>
        <p:nvSpPr>
          <p:cNvPr id="12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7524159" y="6308255"/>
            <a:ext cx="1619840" cy="216000"/>
          </a:xfrm>
          <a:prstGeom prst="rect">
            <a:avLst/>
          </a:prstGeom>
        </p:spPr>
        <p:txBody>
          <a:bodyPr lIns="0" tIns="0" rIns="0" bIns="0" anchor="b" anchorCtr="0"/>
          <a:lstStyle>
            <a:lvl1pPr algn="ctr">
              <a:defRPr sz="900" b="1">
                <a:solidFill>
                  <a:srgbClr val="064E83"/>
                </a:solidFill>
              </a:defRPr>
            </a:lvl1pPr>
          </a:lstStyle>
          <a:p>
            <a:fld id="{6B3B0B0F-E794-1244-9699-107C60B9C23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Footer Placeholder 11"/>
          <p:cNvSpPr>
            <a:spLocks noGrp="1"/>
          </p:cNvSpPr>
          <p:nvPr>
            <p:ph type="ftr" sz="quarter" idx="3"/>
          </p:nvPr>
        </p:nvSpPr>
        <p:spPr>
          <a:xfrm>
            <a:off x="2627464" y="6308256"/>
            <a:ext cx="3041021" cy="230657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900" b="1" cap="all" baseline="0">
                <a:solidFill>
                  <a:srgbClr val="064E83"/>
                </a:solidFill>
              </a:defRPr>
            </a:lvl1pPr>
          </a:lstStyle>
          <a:p>
            <a:pPr algn="ctr"/>
            <a:r>
              <a:rPr lang="en-US" smtClean="0"/>
              <a:t>European Centre for Medium-Range Weather Forecasts</a:t>
            </a:r>
            <a:endParaRPr lang="en-US" dirty="0"/>
          </a:p>
        </p:txBody>
      </p:sp>
      <p:pic>
        <p:nvPicPr>
          <p:cNvPr id="8" name="Picture 7" descr="ECMWF_Master_Logo_RGB_nostrap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620423" y="6293597"/>
            <a:ext cx="1007041" cy="230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00859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de margi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2430633" y="360000"/>
            <a:ext cx="4283315" cy="369332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rgbClr val="064E83"/>
                </a:solidFill>
              </a:defRPr>
            </a:lvl1pPr>
          </a:lstStyle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 hasCustomPrompt="1"/>
          </p:nvPr>
        </p:nvSpPr>
        <p:spPr>
          <a:xfrm>
            <a:off x="2430633" y="936000"/>
            <a:ext cx="4283315" cy="4986000"/>
          </a:xfrm>
          <a:prstGeom prst="rect">
            <a:avLst/>
          </a:prstGeom>
        </p:spPr>
        <p:txBody>
          <a:bodyPr lIns="0" tIns="0" rIns="0" bIns="0"/>
          <a:lstStyle>
            <a:lvl1pPr marL="0" indent="-180000">
              <a:lnSpc>
                <a:spcPts val="2200"/>
              </a:lnSpc>
              <a:spcBef>
                <a:spcPts val="1100"/>
              </a:spcBef>
              <a:buClr>
                <a:srgbClr val="064E83"/>
              </a:buClr>
              <a:defRPr sz="1800">
                <a:solidFill>
                  <a:schemeClr val="tx1"/>
                </a:solidFill>
              </a:defRPr>
            </a:lvl1pPr>
            <a:lvl2pPr marL="630000" indent="-270000">
              <a:lnSpc>
                <a:spcPts val="2000"/>
              </a:lnSpc>
              <a:spcBef>
                <a:spcPts val="1000"/>
              </a:spcBef>
              <a:buClr>
                <a:srgbClr val="064E83"/>
              </a:buClr>
              <a:defRPr sz="1600">
                <a:solidFill>
                  <a:schemeClr val="tx1"/>
                </a:solidFill>
              </a:defRPr>
            </a:lvl2pPr>
            <a:lvl3pPr marL="990000" indent="-270000">
              <a:lnSpc>
                <a:spcPts val="1800"/>
              </a:lnSpc>
              <a:spcBef>
                <a:spcPts val="900"/>
              </a:spcBef>
              <a:buClr>
                <a:srgbClr val="064E83"/>
              </a:buClr>
              <a:defRPr sz="1400">
                <a:solidFill>
                  <a:schemeClr val="tx1"/>
                </a:solidFill>
              </a:defRPr>
            </a:lvl3pPr>
            <a:lvl4pPr marL="1350000" indent="-270000">
              <a:lnSpc>
                <a:spcPts val="1600"/>
              </a:lnSpc>
              <a:spcBef>
                <a:spcPts val="800"/>
              </a:spcBef>
              <a:buClr>
                <a:srgbClr val="064E83"/>
              </a:buClr>
              <a:defRPr sz="1200">
                <a:solidFill>
                  <a:schemeClr val="tx1"/>
                </a:solidFill>
              </a:defRPr>
            </a:lvl4pPr>
            <a:lvl5pPr marL="1710000" indent="-270000">
              <a:lnSpc>
                <a:spcPts val="1400"/>
              </a:lnSpc>
              <a:spcBef>
                <a:spcPts val="700"/>
              </a:spcBef>
              <a:buClr>
                <a:srgbClr val="064E83"/>
              </a:buClr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 smtClean="0"/>
              <a:t>Top level text goes in here </a:t>
            </a:r>
          </a:p>
          <a:p>
            <a:pPr lvl="1"/>
            <a:r>
              <a:rPr lang="en-GB" dirty="0" smtClean="0"/>
              <a:t>Second level text goes in here</a:t>
            </a:r>
          </a:p>
          <a:p>
            <a:pPr lvl="2"/>
            <a:r>
              <a:rPr lang="en-GB" dirty="0" smtClean="0"/>
              <a:t>Third level text goes in here</a:t>
            </a:r>
          </a:p>
          <a:p>
            <a:pPr lvl="3"/>
            <a:r>
              <a:rPr lang="en-GB" dirty="0" smtClean="0"/>
              <a:t>Fourth level text goes in here</a:t>
            </a:r>
          </a:p>
          <a:p>
            <a:pPr lvl="4"/>
            <a:r>
              <a:rPr lang="en-GB" dirty="0" smtClean="0"/>
              <a:t>Fifth level text goes in here</a:t>
            </a:r>
            <a:endParaRPr lang="en-US" dirty="0"/>
          </a:p>
        </p:txBody>
      </p:sp>
      <p:sp>
        <p:nvSpPr>
          <p:cNvPr id="12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7524159" y="6308255"/>
            <a:ext cx="1619840" cy="216000"/>
          </a:xfrm>
          <a:prstGeom prst="rect">
            <a:avLst/>
          </a:prstGeom>
        </p:spPr>
        <p:txBody>
          <a:bodyPr lIns="0" tIns="0" rIns="0" bIns="0" anchor="b" anchorCtr="0"/>
          <a:lstStyle>
            <a:lvl1pPr algn="ctr">
              <a:defRPr sz="900" b="1">
                <a:solidFill>
                  <a:srgbClr val="064E83"/>
                </a:solidFill>
              </a:defRPr>
            </a:lvl1pPr>
          </a:lstStyle>
          <a:p>
            <a:fld id="{05F19C50-BC3B-5841-9AFF-3A0443B6606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Date Placeholder 10"/>
          <p:cNvSpPr txBox="1">
            <a:spLocks/>
          </p:cNvSpPr>
          <p:nvPr userDrawn="1"/>
        </p:nvSpPr>
        <p:spPr>
          <a:xfrm>
            <a:off x="6424988" y="6308256"/>
            <a:ext cx="1099172" cy="230657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 sz="900" dirty="0" smtClean="0">
                <a:solidFill>
                  <a:prstClr val="white"/>
                </a:solidFill>
              </a:rPr>
              <a:t>October 29, 2014</a:t>
            </a:r>
          </a:p>
        </p:txBody>
      </p:sp>
      <p:sp>
        <p:nvSpPr>
          <p:cNvPr id="16" name="Footer Placeholder 11"/>
          <p:cNvSpPr>
            <a:spLocks noGrp="1"/>
          </p:cNvSpPr>
          <p:nvPr>
            <p:ph type="ftr" sz="quarter" idx="3"/>
          </p:nvPr>
        </p:nvSpPr>
        <p:spPr>
          <a:xfrm>
            <a:off x="3437675" y="6308256"/>
            <a:ext cx="3041021" cy="230657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900" b="1" cap="all" baseline="0">
                <a:solidFill>
                  <a:srgbClr val="064E83"/>
                </a:solidFill>
              </a:defRPr>
            </a:lvl1pPr>
          </a:lstStyle>
          <a:p>
            <a:pPr algn="ctr"/>
            <a:r>
              <a:rPr lang="en-US" smtClean="0"/>
              <a:t>European Centre for Medium-Range Weather Forecasts</a:t>
            </a:r>
            <a:endParaRPr lang="en-US" dirty="0"/>
          </a:p>
        </p:txBody>
      </p:sp>
      <p:pic>
        <p:nvPicPr>
          <p:cNvPr id="8" name="Picture 7" descr="ECMWF_Master_Logo_RGB_nostrap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30634" y="6293597"/>
            <a:ext cx="1007041" cy="230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90097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narrow margi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10211" y="360000"/>
            <a:ext cx="7524159" cy="369332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rgbClr val="064E83"/>
                </a:solidFill>
              </a:defRPr>
            </a:lvl1pPr>
          </a:lstStyle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 hasCustomPrompt="1"/>
          </p:nvPr>
        </p:nvSpPr>
        <p:spPr>
          <a:xfrm>
            <a:off x="810211" y="936000"/>
            <a:ext cx="7524159" cy="4986000"/>
          </a:xfrm>
          <a:prstGeom prst="rect">
            <a:avLst/>
          </a:prstGeom>
        </p:spPr>
        <p:txBody>
          <a:bodyPr lIns="0" tIns="0" rIns="0" bIns="0"/>
          <a:lstStyle>
            <a:lvl1pPr marL="0" indent="-180000">
              <a:lnSpc>
                <a:spcPts val="2200"/>
              </a:lnSpc>
              <a:spcBef>
                <a:spcPts val="1100"/>
              </a:spcBef>
              <a:buClr>
                <a:srgbClr val="064E83"/>
              </a:buClr>
              <a:defRPr sz="1800">
                <a:solidFill>
                  <a:schemeClr val="tx1"/>
                </a:solidFill>
              </a:defRPr>
            </a:lvl1pPr>
            <a:lvl2pPr marL="630000" indent="-270000">
              <a:lnSpc>
                <a:spcPts val="2000"/>
              </a:lnSpc>
              <a:spcBef>
                <a:spcPts val="1000"/>
              </a:spcBef>
              <a:buClr>
                <a:srgbClr val="064E83"/>
              </a:buClr>
              <a:defRPr sz="1600">
                <a:solidFill>
                  <a:schemeClr val="tx1"/>
                </a:solidFill>
              </a:defRPr>
            </a:lvl2pPr>
            <a:lvl3pPr marL="990000" indent="-270000">
              <a:lnSpc>
                <a:spcPts val="1800"/>
              </a:lnSpc>
              <a:spcBef>
                <a:spcPts val="900"/>
              </a:spcBef>
              <a:buClr>
                <a:srgbClr val="064E83"/>
              </a:buClr>
              <a:defRPr sz="1400">
                <a:solidFill>
                  <a:schemeClr val="tx1"/>
                </a:solidFill>
              </a:defRPr>
            </a:lvl3pPr>
            <a:lvl4pPr marL="1350000" indent="-270000">
              <a:lnSpc>
                <a:spcPts val="1600"/>
              </a:lnSpc>
              <a:spcBef>
                <a:spcPts val="800"/>
              </a:spcBef>
              <a:buClr>
                <a:srgbClr val="064E83"/>
              </a:buClr>
              <a:defRPr sz="1200">
                <a:solidFill>
                  <a:schemeClr val="tx1"/>
                </a:solidFill>
              </a:defRPr>
            </a:lvl4pPr>
            <a:lvl5pPr marL="1710000" indent="-270000">
              <a:lnSpc>
                <a:spcPts val="1400"/>
              </a:lnSpc>
              <a:spcBef>
                <a:spcPts val="700"/>
              </a:spcBef>
              <a:buClr>
                <a:srgbClr val="064E83"/>
              </a:buClr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 smtClean="0"/>
              <a:t>Top level text goes in here </a:t>
            </a:r>
          </a:p>
          <a:p>
            <a:pPr lvl="1"/>
            <a:r>
              <a:rPr lang="en-GB" dirty="0" smtClean="0"/>
              <a:t>Second level text goes in here</a:t>
            </a:r>
          </a:p>
          <a:p>
            <a:pPr lvl="2"/>
            <a:r>
              <a:rPr lang="en-GB" dirty="0" smtClean="0"/>
              <a:t>Third level text goes in here</a:t>
            </a:r>
          </a:p>
          <a:p>
            <a:pPr lvl="3"/>
            <a:r>
              <a:rPr lang="en-GB" dirty="0" smtClean="0"/>
              <a:t>Fourth level text goes in here</a:t>
            </a:r>
          </a:p>
          <a:p>
            <a:pPr lvl="4"/>
            <a:r>
              <a:rPr lang="en-GB" dirty="0" smtClean="0"/>
              <a:t>Fifth level text goes in here</a:t>
            </a:r>
            <a:endParaRPr lang="en-US" dirty="0"/>
          </a:p>
        </p:txBody>
      </p:sp>
      <p:sp>
        <p:nvSpPr>
          <p:cNvPr id="12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7524159" y="6308255"/>
            <a:ext cx="1619840" cy="216000"/>
          </a:xfrm>
          <a:prstGeom prst="rect">
            <a:avLst/>
          </a:prstGeom>
        </p:spPr>
        <p:txBody>
          <a:bodyPr lIns="0" tIns="0" rIns="0" bIns="0" anchor="b" anchorCtr="0"/>
          <a:lstStyle>
            <a:lvl1pPr algn="ctr">
              <a:defRPr sz="900" b="1">
                <a:solidFill>
                  <a:srgbClr val="064E83"/>
                </a:solidFill>
              </a:defRPr>
            </a:lvl1pPr>
          </a:lstStyle>
          <a:p>
            <a:fld id="{E4AB80EA-DB86-D849-B86F-15DAF31F047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Date Placeholder 10"/>
          <p:cNvSpPr txBox="1">
            <a:spLocks/>
          </p:cNvSpPr>
          <p:nvPr userDrawn="1"/>
        </p:nvSpPr>
        <p:spPr>
          <a:xfrm>
            <a:off x="6424988" y="6308256"/>
            <a:ext cx="1099172" cy="230657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 sz="900" dirty="0" smtClean="0">
                <a:solidFill>
                  <a:prstClr val="white"/>
                </a:solidFill>
              </a:rPr>
              <a:t>October 29, 2014</a:t>
            </a:r>
          </a:p>
        </p:txBody>
      </p:sp>
      <p:sp>
        <p:nvSpPr>
          <p:cNvPr id="16" name="Footer Placeholder 11"/>
          <p:cNvSpPr>
            <a:spLocks noGrp="1"/>
          </p:cNvSpPr>
          <p:nvPr>
            <p:ph type="ftr" sz="quarter" idx="3"/>
          </p:nvPr>
        </p:nvSpPr>
        <p:spPr>
          <a:xfrm>
            <a:off x="1817253" y="6308256"/>
            <a:ext cx="3041021" cy="230657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900" b="1" cap="all" baseline="0">
                <a:solidFill>
                  <a:srgbClr val="064E83"/>
                </a:solidFill>
              </a:defRPr>
            </a:lvl1pPr>
          </a:lstStyle>
          <a:p>
            <a:pPr algn="ctr"/>
            <a:r>
              <a:rPr lang="en-US" smtClean="0"/>
              <a:t>European Centre for Medium-Range Weather Forecasts</a:t>
            </a:r>
            <a:endParaRPr lang="en-US" dirty="0"/>
          </a:p>
        </p:txBody>
      </p:sp>
      <p:pic>
        <p:nvPicPr>
          <p:cNvPr id="8" name="Picture 7" descr="ECMWF_Master_Logo_RGB_nostrap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0211" y="6308254"/>
            <a:ext cx="1007041" cy="230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28385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3712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10"/>
          <p:cNvSpPr txBox="1">
            <a:spLocks/>
          </p:cNvSpPr>
          <p:nvPr userDrawn="1"/>
        </p:nvSpPr>
        <p:spPr>
          <a:xfrm>
            <a:off x="6424989" y="6308258"/>
            <a:ext cx="1099172" cy="230657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 sz="900" dirty="0" smtClean="0">
                <a:solidFill>
                  <a:prstClr val="white"/>
                </a:solidFill>
              </a:rPr>
              <a:t>October 29, 2014</a:t>
            </a:r>
          </a:p>
        </p:txBody>
      </p:sp>
    </p:spTree>
    <p:extLst>
      <p:ext uri="{BB962C8B-B14F-4D97-AF65-F5344CB8AC3E}">
        <p14:creationId xmlns:p14="http://schemas.microsoft.com/office/powerpoint/2010/main" val="309424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e Placeholder 10"/>
          <p:cNvSpPr txBox="1">
            <a:spLocks/>
          </p:cNvSpPr>
          <p:nvPr userDrawn="1"/>
        </p:nvSpPr>
        <p:spPr>
          <a:xfrm>
            <a:off x="6058978" y="5984882"/>
            <a:ext cx="1465181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 sz="900" dirty="0" smtClean="0">
                <a:solidFill>
                  <a:srgbClr val="064E83"/>
                </a:solidFill>
              </a:rPr>
              <a:t>© ECMWF </a:t>
            </a:r>
            <a:fld id="{D4C56AD5-C73F-B44A-96CB-E8BE2C5CB95A}" type="datetime4">
              <a:rPr lang="en-US" sz="900" smtClean="0">
                <a:solidFill>
                  <a:srgbClr val="064E83"/>
                </a:solidFill>
              </a:rPr>
              <a:pPr>
                <a:defRPr/>
              </a:pPr>
              <a:t>May 16, 2017</a:t>
            </a:fld>
            <a:endParaRPr lang="en-US" sz="900" dirty="0" smtClean="0">
              <a:solidFill>
                <a:srgbClr val="064E83"/>
              </a:solidFill>
            </a:endParaRP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1620425" y="1294198"/>
            <a:ext cx="5903737" cy="519800"/>
          </a:xfrm>
          <a:prstGeom prst="rect">
            <a:avLst/>
          </a:prstGeom>
        </p:spPr>
        <p:txBody>
          <a:bodyPr vert="horz" lIns="0" tIns="0" rIns="0" bIns="0" anchor="b" anchorCtr="0">
            <a:spAutoFit/>
          </a:bodyPr>
          <a:lstStyle>
            <a:lvl1pPr marL="0" indent="0">
              <a:lnSpc>
                <a:spcPts val="4000"/>
              </a:lnSpc>
              <a:spcBef>
                <a:spcPts val="0"/>
              </a:spcBef>
              <a:buNone/>
              <a:defRPr sz="3600" b="1">
                <a:solidFill>
                  <a:srgbClr val="064E83"/>
                </a:solidFill>
              </a:defRPr>
            </a:lvl1pPr>
          </a:lstStyle>
          <a:p>
            <a:pPr lvl="0"/>
            <a:r>
              <a:rPr lang="en-GB" dirty="0" smtClean="0"/>
              <a:t>Title of Presentation</a:t>
            </a:r>
          </a:p>
        </p:txBody>
      </p:sp>
      <p:sp>
        <p:nvSpPr>
          <p:cNvPr id="14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1620425" y="1980000"/>
            <a:ext cx="5903737" cy="382156"/>
          </a:xfrm>
          <a:prstGeom prst="rect">
            <a:avLst/>
          </a:prstGeom>
        </p:spPr>
        <p:txBody>
          <a:bodyPr vert="horz" wrap="square" lIns="0" tIns="0" rIns="0" bIns="0">
            <a:spAutoFit/>
          </a:bodyPr>
          <a:lstStyle>
            <a:lvl1pPr marL="0" indent="0">
              <a:lnSpc>
                <a:spcPts val="3000"/>
              </a:lnSpc>
              <a:spcBef>
                <a:spcPts val="0"/>
              </a:spcBef>
              <a:buNone/>
              <a:defRPr sz="2400">
                <a:solidFill>
                  <a:srgbClr val="064E83"/>
                </a:solidFill>
              </a:defRPr>
            </a:lvl1pPr>
          </a:lstStyle>
          <a:p>
            <a:pPr lvl="0"/>
            <a:r>
              <a:rPr lang="en-GB" dirty="0" smtClean="0"/>
              <a:t>Subtitle of Presentation</a:t>
            </a:r>
          </a:p>
        </p:txBody>
      </p:sp>
      <p:sp>
        <p:nvSpPr>
          <p:cNvPr id="15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1620425" y="2700008"/>
            <a:ext cx="5903737" cy="307777"/>
          </a:xfrm>
          <a:prstGeom prst="rect">
            <a:avLst/>
          </a:prstGeom>
        </p:spPr>
        <p:txBody>
          <a:bodyPr vert="horz" wrap="square" lIns="0" tIns="0" rIns="0" bIns="0">
            <a:spAutoFit/>
          </a:bodyPr>
          <a:lstStyle>
            <a:lvl1pPr marL="0" indent="0">
              <a:lnSpc>
                <a:spcPts val="2400"/>
              </a:lnSpc>
              <a:spcBef>
                <a:spcPts val="0"/>
              </a:spcBef>
              <a:buNone/>
              <a:defRPr sz="2000">
                <a:solidFill>
                  <a:srgbClr val="064E83"/>
                </a:solidFill>
              </a:defRPr>
            </a:lvl1pPr>
          </a:lstStyle>
          <a:p>
            <a:pPr lvl="0"/>
            <a:r>
              <a:rPr lang="en-GB" dirty="0" smtClean="0"/>
              <a:t>Author’s Name</a:t>
            </a:r>
          </a:p>
        </p:txBody>
      </p:sp>
      <p:sp>
        <p:nvSpPr>
          <p:cNvPr id="16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1620425" y="3121231"/>
            <a:ext cx="5903737" cy="254771"/>
          </a:xfrm>
          <a:prstGeom prst="rect">
            <a:avLst/>
          </a:prstGeom>
        </p:spPr>
        <p:txBody>
          <a:bodyPr vert="horz" wrap="square" lIns="0" tIns="0" rIns="0" bIns="0">
            <a:spAutoFit/>
          </a:bodyPr>
          <a:lstStyle>
            <a:lvl1pPr marL="0" indent="0">
              <a:lnSpc>
                <a:spcPts val="2000"/>
              </a:lnSpc>
              <a:spcBef>
                <a:spcPts val="0"/>
              </a:spcBef>
              <a:buNone/>
              <a:defRPr sz="1600">
                <a:solidFill>
                  <a:srgbClr val="064E83"/>
                </a:solidFill>
              </a:defRPr>
            </a:lvl1pPr>
          </a:lstStyle>
          <a:p>
            <a:pPr lvl="0"/>
            <a:r>
              <a:rPr lang="en-GB" dirty="0" smtClean="0"/>
              <a:t>Author’s Address</a:t>
            </a:r>
          </a:p>
        </p:txBody>
      </p:sp>
      <p:sp>
        <p:nvSpPr>
          <p:cNvPr id="17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1620425" y="3429000"/>
            <a:ext cx="5903737" cy="230832"/>
          </a:xfrm>
          <a:prstGeom prst="rect">
            <a:avLst/>
          </a:prstGeom>
        </p:spPr>
        <p:txBody>
          <a:bodyPr vert="horz" wrap="square" lIns="0" tIns="0" rIns="0" bIns="0">
            <a:spAutoFit/>
          </a:bodyPr>
          <a:lstStyle>
            <a:lvl1pPr marL="0" indent="0">
              <a:lnSpc>
                <a:spcPts val="1800"/>
              </a:lnSpc>
              <a:spcBef>
                <a:spcPts val="0"/>
              </a:spcBef>
              <a:buNone/>
              <a:defRPr sz="1400">
                <a:solidFill>
                  <a:srgbClr val="064E83"/>
                </a:solidFill>
              </a:defRPr>
            </a:lvl1pPr>
          </a:lstStyle>
          <a:p>
            <a:pPr lvl="0"/>
            <a:r>
              <a:rPr lang="en-GB" dirty="0" err="1" smtClean="0"/>
              <a:t>email@ddress</a:t>
            </a:r>
            <a:endParaRPr lang="en-GB" dirty="0" smtClean="0"/>
          </a:p>
        </p:txBody>
      </p:sp>
      <p:pic>
        <p:nvPicPr>
          <p:cNvPr id="10" name="Picture 9" descr="ECMWF_Master_Logo_RGB_nostrap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620423" y="5984882"/>
            <a:ext cx="1602110" cy="366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59267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10"/>
          <p:cNvSpPr txBox="1">
            <a:spLocks/>
          </p:cNvSpPr>
          <p:nvPr userDrawn="1"/>
        </p:nvSpPr>
        <p:spPr>
          <a:xfrm>
            <a:off x="6424989" y="6308258"/>
            <a:ext cx="1099172" cy="230657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 sz="900" dirty="0" smtClean="0">
                <a:solidFill>
                  <a:prstClr val="white"/>
                </a:solidFill>
              </a:rPr>
              <a:t>October 29, 2014</a:t>
            </a:r>
          </a:p>
        </p:txBody>
      </p:sp>
    </p:spTree>
    <p:extLst>
      <p:ext uri="{BB962C8B-B14F-4D97-AF65-F5344CB8AC3E}">
        <p14:creationId xmlns:p14="http://schemas.microsoft.com/office/powerpoint/2010/main" val="9253349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10"/>
          <p:cNvSpPr txBox="1">
            <a:spLocks/>
          </p:cNvSpPr>
          <p:nvPr userDrawn="1"/>
        </p:nvSpPr>
        <p:spPr>
          <a:xfrm>
            <a:off x="6424989" y="6308258"/>
            <a:ext cx="1099172" cy="230657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 sz="900" dirty="0" smtClean="0">
                <a:solidFill>
                  <a:prstClr val="white"/>
                </a:solidFill>
              </a:rPr>
              <a:t>October 29, 2014</a:t>
            </a:r>
          </a:p>
        </p:txBody>
      </p:sp>
    </p:spTree>
    <p:extLst>
      <p:ext uri="{BB962C8B-B14F-4D97-AF65-F5344CB8AC3E}">
        <p14:creationId xmlns:p14="http://schemas.microsoft.com/office/powerpoint/2010/main" val="8372979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7524159" y="6416255"/>
            <a:ext cx="1619840" cy="216000"/>
          </a:xfrm>
          <a:prstGeom prst="rect">
            <a:avLst/>
          </a:prstGeom>
        </p:spPr>
        <p:txBody>
          <a:bodyPr lIns="0" tIns="0" rIns="0" bIns="0" anchor="b" anchorCtr="0"/>
          <a:lstStyle>
            <a:lvl1pPr algn="ctr">
              <a:defRPr sz="900" b="1">
                <a:solidFill>
                  <a:srgbClr val="064E83"/>
                </a:solidFill>
              </a:defRPr>
            </a:lvl1pPr>
          </a:lstStyle>
          <a:p>
            <a:fld id="{6B3B0B0F-E794-1244-9699-107C60B9C23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 descr="ECMWF_Master_Logo_RGB_nostrap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2767" y="6423588"/>
            <a:ext cx="1007041" cy="230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49170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ECMWF_Master_Logo_RGB_nostrap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620422" y="5984876"/>
            <a:ext cx="2135591" cy="366955"/>
          </a:xfrm>
          <a:prstGeom prst="rect">
            <a:avLst/>
          </a:prstGeom>
        </p:spPr>
      </p:pic>
      <p:sp>
        <p:nvSpPr>
          <p:cNvPr id="11" name="Date Placeholder 10"/>
          <p:cNvSpPr txBox="1">
            <a:spLocks/>
          </p:cNvSpPr>
          <p:nvPr userDrawn="1"/>
        </p:nvSpPr>
        <p:spPr>
          <a:xfrm>
            <a:off x="5836856" y="5984876"/>
            <a:ext cx="1687303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 sz="900" dirty="0" smtClean="0">
                <a:solidFill>
                  <a:srgbClr val="064E83"/>
                </a:solidFill>
              </a:rPr>
              <a:t>© ECMWF </a:t>
            </a:r>
            <a:fld id="{D4C56AD5-C73F-B44A-96CB-E8BE2C5CB95A}" type="datetime4">
              <a:rPr lang="en-US" sz="900" smtClean="0">
                <a:solidFill>
                  <a:srgbClr val="064E83"/>
                </a:solidFill>
              </a:rPr>
              <a:pPr>
                <a:defRPr/>
              </a:pPr>
              <a:t>May 17, 2017</a:t>
            </a:fld>
            <a:endParaRPr lang="en-US" sz="900" dirty="0" smtClean="0">
              <a:solidFill>
                <a:srgbClr val="064E83"/>
              </a:solidFill>
            </a:endParaRP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1620422" y="1294198"/>
            <a:ext cx="5903737" cy="519800"/>
          </a:xfrm>
          <a:prstGeom prst="rect">
            <a:avLst/>
          </a:prstGeom>
        </p:spPr>
        <p:txBody>
          <a:bodyPr vert="horz" lIns="0" tIns="0" rIns="0" bIns="0" anchor="b" anchorCtr="0">
            <a:spAutoFit/>
          </a:bodyPr>
          <a:lstStyle>
            <a:lvl1pPr marL="0" indent="0">
              <a:lnSpc>
                <a:spcPts val="4000"/>
              </a:lnSpc>
              <a:spcBef>
                <a:spcPts val="0"/>
              </a:spcBef>
              <a:buNone/>
              <a:defRPr sz="3600" b="1">
                <a:solidFill>
                  <a:srgbClr val="064E83"/>
                </a:solidFill>
              </a:defRPr>
            </a:lvl1pPr>
          </a:lstStyle>
          <a:p>
            <a:pPr lvl="0"/>
            <a:r>
              <a:rPr lang="en-GB" dirty="0" smtClean="0"/>
              <a:t>Title of Presentation</a:t>
            </a:r>
          </a:p>
        </p:txBody>
      </p:sp>
      <p:sp>
        <p:nvSpPr>
          <p:cNvPr id="14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1620422" y="1980000"/>
            <a:ext cx="5903737" cy="382156"/>
          </a:xfrm>
          <a:prstGeom prst="rect">
            <a:avLst/>
          </a:prstGeom>
        </p:spPr>
        <p:txBody>
          <a:bodyPr vert="horz" wrap="square" lIns="0" tIns="0" rIns="0" bIns="0">
            <a:spAutoFit/>
          </a:bodyPr>
          <a:lstStyle>
            <a:lvl1pPr marL="0" indent="0">
              <a:lnSpc>
                <a:spcPts val="3000"/>
              </a:lnSpc>
              <a:spcBef>
                <a:spcPts val="0"/>
              </a:spcBef>
              <a:buNone/>
              <a:defRPr sz="2400">
                <a:solidFill>
                  <a:srgbClr val="064E83"/>
                </a:solidFill>
              </a:defRPr>
            </a:lvl1pPr>
          </a:lstStyle>
          <a:p>
            <a:pPr lvl="0"/>
            <a:r>
              <a:rPr lang="en-GB" dirty="0" smtClean="0"/>
              <a:t>Subtitle of Presentation</a:t>
            </a:r>
          </a:p>
        </p:txBody>
      </p:sp>
      <p:sp>
        <p:nvSpPr>
          <p:cNvPr id="15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1620422" y="2700002"/>
            <a:ext cx="5903737" cy="307777"/>
          </a:xfrm>
          <a:prstGeom prst="rect">
            <a:avLst/>
          </a:prstGeom>
        </p:spPr>
        <p:txBody>
          <a:bodyPr vert="horz" wrap="square" lIns="0" tIns="0" rIns="0" bIns="0">
            <a:spAutoFit/>
          </a:bodyPr>
          <a:lstStyle>
            <a:lvl1pPr marL="0" indent="0">
              <a:lnSpc>
                <a:spcPts val="2400"/>
              </a:lnSpc>
              <a:spcBef>
                <a:spcPts val="0"/>
              </a:spcBef>
              <a:buNone/>
              <a:defRPr sz="2000">
                <a:solidFill>
                  <a:srgbClr val="064E83"/>
                </a:solidFill>
              </a:defRPr>
            </a:lvl1pPr>
          </a:lstStyle>
          <a:p>
            <a:pPr lvl="0"/>
            <a:r>
              <a:rPr lang="en-GB" dirty="0" smtClean="0"/>
              <a:t>Author’s Name</a:t>
            </a:r>
          </a:p>
        </p:txBody>
      </p:sp>
      <p:sp>
        <p:nvSpPr>
          <p:cNvPr id="16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1620422" y="3121225"/>
            <a:ext cx="5903737" cy="254771"/>
          </a:xfrm>
          <a:prstGeom prst="rect">
            <a:avLst/>
          </a:prstGeom>
        </p:spPr>
        <p:txBody>
          <a:bodyPr vert="horz" wrap="square" lIns="0" tIns="0" rIns="0" bIns="0">
            <a:spAutoFit/>
          </a:bodyPr>
          <a:lstStyle>
            <a:lvl1pPr marL="0" indent="0">
              <a:lnSpc>
                <a:spcPts val="2000"/>
              </a:lnSpc>
              <a:spcBef>
                <a:spcPts val="0"/>
              </a:spcBef>
              <a:buNone/>
              <a:defRPr sz="1600">
                <a:solidFill>
                  <a:srgbClr val="064E83"/>
                </a:solidFill>
              </a:defRPr>
            </a:lvl1pPr>
          </a:lstStyle>
          <a:p>
            <a:pPr lvl="0"/>
            <a:r>
              <a:rPr lang="en-GB" dirty="0" smtClean="0"/>
              <a:t>Author’s Address</a:t>
            </a:r>
          </a:p>
        </p:txBody>
      </p:sp>
      <p:sp>
        <p:nvSpPr>
          <p:cNvPr id="17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1620422" y="3429000"/>
            <a:ext cx="5903737" cy="228268"/>
          </a:xfrm>
          <a:prstGeom prst="rect">
            <a:avLst/>
          </a:prstGeom>
        </p:spPr>
        <p:txBody>
          <a:bodyPr vert="horz" wrap="square" lIns="0" tIns="0" rIns="0" bIns="0">
            <a:spAutoFit/>
          </a:bodyPr>
          <a:lstStyle>
            <a:lvl1pPr marL="0" indent="0">
              <a:lnSpc>
                <a:spcPts val="1800"/>
              </a:lnSpc>
              <a:spcBef>
                <a:spcPts val="0"/>
              </a:spcBef>
              <a:buNone/>
              <a:defRPr sz="1400">
                <a:solidFill>
                  <a:srgbClr val="064E83"/>
                </a:solidFill>
              </a:defRPr>
            </a:lvl1pPr>
          </a:lstStyle>
          <a:p>
            <a:pPr lvl="0"/>
            <a:r>
              <a:rPr lang="en-GB" dirty="0" err="1" smtClean="0"/>
              <a:t>email@ddress</a:t>
            </a: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269756198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11"/>
          <p:cNvSpPr txBox="1">
            <a:spLocks/>
          </p:cNvSpPr>
          <p:nvPr userDrawn="1"/>
        </p:nvSpPr>
        <p:spPr>
          <a:xfrm>
            <a:off x="2962791" y="6308256"/>
            <a:ext cx="3443912" cy="230657"/>
          </a:xfrm>
          <a:prstGeom prst="rect">
            <a:avLst/>
          </a:prstGeom>
        </p:spPr>
        <p:txBody>
          <a:bodyPr vert="horz" lIns="108000" tIns="0" rIns="0" bIns="0" rtlCol="0" anchor="b" anchorCtr="0">
            <a:noAutofit/>
          </a:bodyPr>
          <a:lstStyle>
            <a:lvl1pPr algn="l">
              <a:defRPr sz="800" b="1" cap="all" baseline="0">
                <a:solidFill>
                  <a:srgbClr val="064E83"/>
                </a:solidFill>
              </a:defRPr>
            </a:lvl1pPr>
          </a:lstStyle>
          <a:p>
            <a:pPr>
              <a:defRPr/>
            </a:pPr>
            <a:r>
              <a:rPr lang="en-US" smtClean="0"/>
              <a:t>European Centre for Medium-Range Weather Forecasts</a:t>
            </a:r>
            <a:endParaRPr lang="en-US" dirty="0"/>
          </a:p>
        </p:txBody>
      </p:sp>
      <p:pic>
        <p:nvPicPr>
          <p:cNvPr id="13" name="Picture 12" descr="ECMWF_Master_Logo_RGB_nostrap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620422" y="6308256"/>
            <a:ext cx="1342369" cy="230657"/>
          </a:xfrm>
          <a:prstGeom prst="rect">
            <a:avLst/>
          </a:prstGeom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620422" y="360000"/>
            <a:ext cx="5903737" cy="369332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rgbClr val="064E83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 hasCustomPrompt="1"/>
          </p:nvPr>
        </p:nvSpPr>
        <p:spPr>
          <a:xfrm>
            <a:off x="1620422" y="936000"/>
            <a:ext cx="5903738" cy="4986000"/>
          </a:xfrm>
          <a:prstGeom prst="rect">
            <a:avLst/>
          </a:prstGeom>
        </p:spPr>
        <p:txBody>
          <a:bodyPr lIns="0" tIns="0" rIns="0" bIns="0"/>
          <a:lstStyle>
            <a:lvl1pPr marL="0" indent="-180000">
              <a:lnSpc>
                <a:spcPts val="2200"/>
              </a:lnSpc>
              <a:spcBef>
                <a:spcPts val="1100"/>
              </a:spcBef>
              <a:buClr>
                <a:srgbClr val="064E83"/>
              </a:buClr>
              <a:defRPr sz="1800">
                <a:solidFill>
                  <a:schemeClr val="tx1"/>
                </a:solidFill>
              </a:defRPr>
            </a:lvl1pPr>
            <a:lvl2pPr marL="630000" indent="-270000">
              <a:lnSpc>
                <a:spcPts val="2000"/>
              </a:lnSpc>
              <a:spcBef>
                <a:spcPts val="1000"/>
              </a:spcBef>
              <a:buClr>
                <a:srgbClr val="064E83"/>
              </a:buClr>
              <a:defRPr sz="1600">
                <a:solidFill>
                  <a:schemeClr val="tx1"/>
                </a:solidFill>
              </a:defRPr>
            </a:lvl2pPr>
            <a:lvl3pPr marL="990000" indent="-270000">
              <a:lnSpc>
                <a:spcPts val="1800"/>
              </a:lnSpc>
              <a:spcBef>
                <a:spcPts val="900"/>
              </a:spcBef>
              <a:buClr>
                <a:srgbClr val="064E83"/>
              </a:buClr>
              <a:defRPr sz="1400">
                <a:solidFill>
                  <a:schemeClr val="tx1"/>
                </a:solidFill>
              </a:defRPr>
            </a:lvl3pPr>
            <a:lvl4pPr marL="1350000" indent="-270000">
              <a:lnSpc>
                <a:spcPts val="1600"/>
              </a:lnSpc>
              <a:spcBef>
                <a:spcPts val="800"/>
              </a:spcBef>
              <a:buClr>
                <a:srgbClr val="064E83"/>
              </a:buClr>
              <a:defRPr sz="1200">
                <a:solidFill>
                  <a:schemeClr val="tx1"/>
                </a:solidFill>
              </a:defRPr>
            </a:lvl4pPr>
            <a:lvl5pPr marL="1710000" indent="-270000">
              <a:lnSpc>
                <a:spcPts val="1400"/>
              </a:lnSpc>
              <a:spcBef>
                <a:spcPts val="700"/>
              </a:spcBef>
              <a:buClr>
                <a:srgbClr val="064E83"/>
              </a:buClr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 smtClean="0"/>
              <a:t>Top level text goes in here </a:t>
            </a:r>
          </a:p>
          <a:p>
            <a:pPr lvl="1"/>
            <a:r>
              <a:rPr lang="en-GB" dirty="0" smtClean="0"/>
              <a:t>Second level text goes in here</a:t>
            </a:r>
          </a:p>
          <a:p>
            <a:pPr lvl="2"/>
            <a:r>
              <a:rPr lang="en-GB" dirty="0" smtClean="0"/>
              <a:t>Third level text goes in here</a:t>
            </a:r>
          </a:p>
          <a:p>
            <a:pPr lvl="3"/>
            <a:r>
              <a:rPr lang="en-GB" dirty="0" smtClean="0"/>
              <a:t>Fourth level text goes in here</a:t>
            </a:r>
          </a:p>
          <a:p>
            <a:pPr lvl="4"/>
            <a:r>
              <a:rPr lang="en-GB" dirty="0" smtClean="0"/>
              <a:t>Fifth level text goes in here</a:t>
            </a:r>
            <a:endParaRPr lang="en-US" dirty="0"/>
          </a:p>
        </p:txBody>
      </p:sp>
      <p:sp>
        <p:nvSpPr>
          <p:cNvPr id="12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7524159" y="6308255"/>
            <a:ext cx="1619840" cy="216000"/>
          </a:xfrm>
          <a:prstGeom prst="rect">
            <a:avLst/>
          </a:prstGeom>
        </p:spPr>
        <p:txBody>
          <a:bodyPr lIns="0" tIns="0" rIns="0" bIns="0" anchor="b" anchorCtr="0"/>
          <a:lstStyle>
            <a:lvl1pPr algn="ctr">
              <a:defRPr sz="900" b="1">
                <a:solidFill>
                  <a:srgbClr val="064E83"/>
                </a:solidFill>
              </a:defRPr>
            </a:lvl1pPr>
          </a:lstStyle>
          <a:p>
            <a:fld id="{6B3B0B0F-E794-1244-9699-107C60B9C23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409700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narrow margi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11"/>
          <p:cNvSpPr txBox="1">
            <a:spLocks/>
          </p:cNvSpPr>
          <p:nvPr userDrawn="1"/>
        </p:nvSpPr>
        <p:spPr>
          <a:xfrm>
            <a:off x="2152580" y="6308256"/>
            <a:ext cx="3443912" cy="230657"/>
          </a:xfrm>
          <a:prstGeom prst="rect">
            <a:avLst/>
          </a:prstGeom>
        </p:spPr>
        <p:txBody>
          <a:bodyPr vert="horz" lIns="108000" tIns="0" rIns="0" bIns="0" rtlCol="0" anchor="b" anchorCtr="0">
            <a:noAutofit/>
          </a:bodyPr>
          <a:lstStyle>
            <a:lvl1pPr algn="l">
              <a:defRPr sz="800" b="1" cap="all" baseline="0">
                <a:solidFill>
                  <a:srgbClr val="064E83"/>
                </a:solidFill>
              </a:defRPr>
            </a:lvl1pPr>
          </a:lstStyle>
          <a:p>
            <a:pPr>
              <a:defRPr/>
            </a:pPr>
            <a:r>
              <a:rPr lang="en-US" smtClean="0"/>
              <a:t>European Centre for Medium-Range Weather Forecasts</a:t>
            </a:r>
            <a:endParaRPr lang="en-US" dirty="0"/>
          </a:p>
        </p:txBody>
      </p:sp>
      <p:pic>
        <p:nvPicPr>
          <p:cNvPr id="13" name="Picture 12" descr="ECMWF_Master_Logo_RGB_nostrap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0211" y="6308256"/>
            <a:ext cx="1342369" cy="230657"/>
          </a:xfrm>
          <a:prstGeom prst="rect">
            <a:avLst/>
          </a:prstGeom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10211" y="360000"/>
            <a:ext cx="7524159" cy="369332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rgbClr val="064E83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 hasCustomPrompt="1"/>
          </p:nvPr>
        </p:nvSpPr>
        <p:spPr>
          <a:xfrm>
            <a:off x="810211" y="936000"/>
            <a:ext cx="7524159" cy="4986000"/>
          </a:xfrm>
          <a:prstGeom prst="rect">
            <a:avLst/>
          </a:prstGeom>
        </p:spPr>
        <p:txBody>
          <a:bodyPr lIns="0" tIns="0" rIns="0" bIns="0"/>
          <a:lstStyle>
            <a:lvl1pPr marL="0" indent="-180000">
              <a:lnSpc>
                <a:spcPts val="2200"/>
              </a:lnSpc>
              <a:spcBef>
                <a:spcPts val="1100"/>
              </a:spcBef>
              <a:buClr>
                <a:srgbClr val="064E83"/>
              </a:buClr>
              <a:defRPr sz="1800">
                <a:solidFill>
                  <a:schemeClr val="tx1"/>
                </a:solidFill>
              </a:defRPr>
            </a:lvl1pPr>
            <a:lvl2pPr marL="630000" indent="-270000">
              <a:lnSpc>
                <a:spcPts val="2000"/>
              </a:lnSpc>
              <a:spcBef>
                <a:spcPts val="1000"/>
              </a:spcBef>
              <a:buClr>
                <a:srgbClr val="064E83"/>
              </a:buClr>
              <a:defRPr sz="1600">
                <a:solidFill>
                  <a:schemeClr val="tx1"/>
                </a:solidFill>
              </a:defRPr>
            </a:lvl2pPr>
            <a:lvl3pPr marL="990000" indent="-270000">
              <a:lnSpc>
                <a:spcPts val="1800"/>
              </a:lnSpc>
              <a:spcBef>
                <a:spcPts val="900"/>
              </a:spcBef>
              <a:buClr>
                <a:srgbClr val="064E83"/>
              </a:buClr>
              <a:defRPr sz="1400">
                <a:solidFill>
                  <a:schemeClr val="tx1"/>
                </a:solidFill>
              </a:defRPr>
            </a:lvl3pPr>
            <a:lvl4pPr marL="1350000" indent="-270000">
              <a:lnSpc>
                <a:spcPts val="1600"/>
              </a:lnSpc>
              <a:spcBef>
                <a:spcPts val="800"/>
              </a:spcBef>
              <a:buClr>
                <a:srgbClr val="064E83"/>
              </a:buClr>
              <a:defRPr sz="1200">
                <a:solidFill>
                  <a:schemeClr val="tx1"/>
                </a:solidFill>
              </a:defRPr>
            </a:lvl4pPr>
            <a:lvl5pPr marL="1710000" indent="-270000">
              <a:lnSpc>
                <a:spcPts val="1400"/>
              </a:lnSpc>
              <a:spcBef>
                <a:spcPts val="700"/>
              </a:spcBef>
              <a:buClr>
                <a:srgbClr val="064E83"/>
              </a:buClr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 smtClean="0"/>
              <a:t>Top level text goes in here </a:t>
            </a:r>
          </a:p>
          <a:p>
            <a:pPr lvl="1"/>
            <a:r>
              <a:rPr lang="en-GB" dirty="0" smtClean="0"/>
              <a:t>Second level text goes in here</a:t>
            </a:r>
          </a:p>
          <a:p>
            <a:pPr lvl="2"/>
            <a:r>
              <a:rPr lang="en-GB" dirty="0" smtClean="0"/>
              <a:t>Third level text goes in here</a:t>
            </a:r>
          </a:p>
          <a:p>
            <a:pPr lvl="3"/>
            <a:r>
              <a:rPr lang="en-GB" dirty="0" smtClean="0"/>
              <a:t>Fourth level text goes in here</a:t>
            </a:r>
          </a:p>
          <a:p>
            <a:pPr lvl="4"/>
            <a:r>
              <a:rPr lang="en-GB" dirty="0" smtClean="0"/>
              <a:t>Fifth level text goes in here</a:t>
            </a:r>
            <a:endParaRPr lang="en-US" dirty="0"/>
          </a:p>
        </p:txBody>
      </p:sp>
      <p:sp>
        <p:nvSpPr>
          <p:cNvPr id="12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7524159" y="6308255"/>
            <a:ext cx="1619840" cy="216000"/>
          </a:xfrm>
          <a:prstGeom prst="rect">
            <a:avLst/>
          </a:prstGeom>
        </p:spPr>
        <p:txBody>
          <a:bodyPr lIns="0" tIns="0" rIns="0" bIns="0" anchor="b" anchorCtr="0"/>
          <a:lstStyle>
            <a:lvl1pPr algn="ctr">
              <a:defRPr sz="900" b="1">
                <a:solidFill>
                  <a:srgbClr val="064E83"/>
                </a:solidFill>
              </a:defRPr>
            </a:lvl1pPr>
          </a:lstStyle>
          <a:p>
            <a:fld id="{E4AB80EA-DB86-D849-B86F-15DAF31F047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Date Placeholder 10"/>
          <p:cNvSpPr txBox="1">
            <a:spLocks/>
          </p:cNvSpPr>
          <p:nvPr userDrawn="1"/>
        </p:nvSpPr>
        <p:spPr>
          <a:xfrm>
            <a:off x="6424988" y="6308256"/>
            <a:ext cx="1099172" cy="230657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 sz="900" dirty="0" smtClean="0">
                <a:solidFill>
                  <a:prstClr val="white"/>
                </a:solidFill>
              </a:rPr>
              <a:t>October 29, 2014</a:t>
            </a:r>
          </a:p>
        </p:txBody>
      </p:sp>
    </p:spTree>
    <p:extLst>
      <p:ext uri="{BB962C8B-B14F-4D97-AF65-F5344CB8AC3E}">
        <p14:creationId xmlns:p14="http://schemas.microsoft.com/office/powerpoint/2010/main" val="13469988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620425" y="360000"/>
            <a:ext cx="5903737" cy="369332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rgbClr val="064E83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 hasCustomPrompt="1"/>
          </p:nvPr>
        </p:nvSpPr>
        <p:spPr>
          <a:xfrm>
            <a:off x="1620422" y="936000"/>
            <a:ext cx="5903738" cy="4986000"/>
          </a:xfrm>
          <a:prstGeom prst="rect">
            <a:avLst/>
          </a:prstGeom>
        </p:spPr>
        <p:txBody>
          <a:bodyPr lIns="0" tIns="0" rIns="0" bIns="0"/>
          <a:lstStyle>
            <a:lvl1pPr marL="0" indent="-180000">
              <a:lnSpc>
                <a:spcPts val="2200"/>
              </a:lnSpc>
              <a:spcBef>
                <a:spcPts val="1100"/>
              </a:spcBef>
              <a:buClr>
                <a:srgbClr val="064E83"/>
              </a:buClr>
              <a:defRPr sz="1800">
                <a:solidFill>
                  <a:schemeClr val="tx1"/>
                </a:solidFill>
              </a:defRPr>
            </a:lvl1pPr>
            <a:lvl2pPr marL="630000" indent="-270000">
              <a:lnSpc>
                <a:spcPts val="2000"/>
              </a:lnSpc>
              <a:spcBef>
                <a:spcPts val="1000"/>
              </a:spcBef>
              <a:buClr>
                <a:srgbClr val="064E83"/>
              </a:buClr>
              <a:defRPr sz="1600">
                <a:solidFill>
                  <a:schemeClr val="tx1"/>
                </a:solidFill>
              </a:defRPr>
            </a:lvl2pPr>
            <a:lvl3pPr marL="990000" indent="-270000">
              <a:lnSpc>
                <a:spcPts val="1800"/>
              </a:lnSpc>
              <a:spcBef>
                <a:spcPts val="900"/>
              </a:spcBef>
              <a:buClr>
                <a:srgbClr val="064E83"/>
              </a:buClr>
              <a:defRPr sz="1400">
                <a:solidFill>
                  <a:schemeClr val="tx1"/>
                </a:solidFill>
              </a:defRPr>
            </a:lvl3pPr>
            <a:lvl4pPr marL="1350000" indent="-270000">
              <a:lnSpc>
                <a:spcPts val="1600"/>
              </a:lnSpc>
              <a:spcBef>
                <a:spcPts val="800"/>
              </a:spcBef>
              <a:buClr>
                <a:srgbClr val="064E83"/>
              </a:buClr>
              <a:defRPr sz="1200">
                <a:solidFill>
                  <a:schemeClr val="tx1"/>
                </a:solidFill>
              </a:defRPr>
            </a:lvl4pPr>
            <a:lvl5pPr marL="1710000" indent="-270000">
              <a:lnSpc>
                <a:spcPts val="1400"/>
              </a:lnSpc>
              <a:spcBef>
                <a:spcPts val="700"/>
              </a:spcBef>
              <a:buClr>
                <a:srgbClr val="064E83"/>
              </a:buClr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 smtClean="0"/>
              <a:t>Top level text goes in here </a:t>
            </a:r>
          </a:p>
          <a:p>
            <a:pPr lvl="1"/>
            <a:r>
              <a:rPr lang="en-GB" dirty="0" smtClean="0"/>
              <a:t>Second level text goes in here</a:t>
            </a:r>
          </a:p>
          <a:p>
            <a:pPr lvl="2"/>
            <a:r>
              <a:rPr lang="en-GB" dirty="0" smtClean="0"/>
              <a:t>Third level text goes in here</a:t>
            </a:r>
          </a:p>
          <a:p>
            <a:pPr lvl="3"/>
            <a:r>
              <a:rPr lang="en-GB" dirty="0" smtClean="0"/>
              <a:t>Fourth level text goes in here</a:t>
            </a:r>
          </a:p>
          <a:p>
            <a:pPr lvl="4"/>
            <a:r>
              <a:rPr lang="en-GB" dirty="0" smtClean="0"/>
              <a:t>Fifth level text goes in here</a:t>
            </a:r>
            <a:endParaRPr lang="en-US" dirty="0"/>
          </a:p>
        </p:txBody>
      </p:sp>
      <p:sp>
        <p:nvSpPr>
          <p:cNvPr id="12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7524159" y="6308255"/>
            <a:ext cx="1619840" cy="216000"/>
          </a:xfrm>
          <a:prstGeom prst="rect">
            <a:avLst/>
          </a:prstGeom>
        </p:spPr>
        <p:txBody>
          <a:bodyPr lIns="0" tIns="0" rIns="0" bIns="0" anchor="b" anchorCtr="0"/>
          <a:lstStyle>
            <a:lvl1pPr algn="ctr">
              <a:defRPr sz="900" b="1">
                <a:solidFill>
                  <a:srgbClr val="064E83"/>
                </a:solidFill>
              </a:defRPr>
            </a:lvl1pPr>
          </a:lstStyle>
          <a:p>
            <a:fld id="{6B3B0B0F-E794-1244-9699-107C60B9C23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Footer Placeholder 11"/>
          <p:cNvSpPr>
            <a:spLocks noGrp="1"/>
          </p:cNvSpPr>
          <p:nvPr>
            <p:ph type="ftr" sz="quarter" idx="3"/>
          </p:nvPr>
        </p:nvSpPr>
        <p:spPr>
          <a:xfrm>
            <a:off x="2627467" y="6308262"/>
            <a:ext cx="3041021" cy="230657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900" b="1" cap="all" baseline="0">
                <a:solidFill>
                  <a:srgbClr val="064E83"/>
                </a:solidFill>
              </a:defRPr>
            </a:lvl1pPr>
          </a:lstStyle>
          <a:p>
            <a:pPr algn="ctr"/>
            <a:r>
              <a:rPr lang="en-US" dirty="0" smtClean="0"/>
              <a:t>European Centre for Medium-Range Weather Forecasts</a:t>
            </a:r>
            <a:endParaRPr lang="en-US" dirty="0"/>
          </a:p>
        </p:txBody>
      </p:sp>
      <p:pic>
        <p:nvPicPr>
          <p:cNvPr id="8" name="Picture 7" descr="ECMWF_Master_Logo_RGB_nostrap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620424" y="6293597"/>
            <a:ext cx="1007041" cy="230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4525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de margi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2430636" y="360000"/>
            <a:ext cx="4283315" cy="369332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rgbClr val="064E83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 hasCustomPrompt="1"/>
          </p:nvPr>
        </p:nvSpPr>
        <p:spPr>
          <a:xfrm>
            <a:off x="2430636" y="936000"/>
            <a:ext cx="4283315" cy="4986000"/>
          </a:xfrm>
          <a:prstGeom prst="rect">
            <a:avLst/>
          </a:prstGeom>
        </p:spPr>
        <p:txBody>
          <a:bodyPr lIns="0" tIns="0" rIns="0" bIns="0"/>
          <a:lstStyle>
            <a:lvl1pPr marL="0" indent="-180000">
              <a:lnSpc>
                <a:spcPts val="2200"/>
              </a:lnSpc>
              <a:spcBef>
                <a:spcPts val="1100"/>
              </a:spcBef>
              <a:buClr>
                <a:srgbClr val="064E83"/>
              </a:buClr>
              <a:defRPr sz="1800">
                <a:solidFill>
                  <a:schemeClr val="tx1"/>
                </a:solidFill>
              </a:defRPr>
            </a:lvl1pPr>
            <a:lvl2pPr marL="630000" indent="-270000">
              <a:lnSpc>
                <a:spcPts val="2000"/>
              </a:lnSpc>
              <a:spcBef>
                <a:spcPts val="1000"/>
              </a:spcBef>
              <a:buClr>
                <a:srgbClr val="064E83"/>
              </a:buClr>
              <a:defRPr sz="1600">
                <a:solidFill>
                  <a:schemeClr val="tx1"/>
                </a:solidFill>
              </a:defRPr>
            </a:lvl2pPr>
            <a:lvl3pPr marL="990000" indent="-270000">
              <a:lnSpc>
                <a:spcPts val="1800"/>
              </a:lnSpc>
              <a:spcBef>
                <a:spcPts val="900"/>
              </a:spcBef>
              <a:buClr>
                <a:srgbClr val="064E83"/>
              </a:buClr>
              <a:defRPr sz="1400">
                <a:solidFill>
                  <a:schemeClr val="tx1"/>
                </a:solidFill>
              </a:defRPr>
            </a:lvl3pPr>
            <a:lvl4pPr marL="1350000" indent="-270000">
              <a:lnSpc>
                <a:spcPts val="1600"/>
              </a:lnSpc>
              <a:spcBef>
                <a:spcPts val="800"/>
              </a:spcBef>
              <a:buClr>
                <a:srgbClr val="064E83"/>
              </a:buClr>
              <a:defRPr sz="1200">
                <a:solidFill>
                  <a:schemeClr val="tx1"/>
                </a:solidFill>
              </a:defRPr>
            </a:lvl4pPr>
            <a:lvl5pPr marL="1710000" indent="-270000">
              <a:lnSpc>
                <a:spcPts val="1400"/>
              </a:lnSpc>
              <a:spcBef>
                <a:spcPts val="700"/>
              </a:spcBef>
              <a:buClr>
                <a:srgbClr val="064E83"/>
              </a:buClr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 smtClean="0"/>
              <a:t>Top level text goes in here </a:t>
            </a:r>
          </a:p>
          <a:p>
            <a:pPr lvl="1"/>
            <a:r>
              <a:rPr lang="en-GB" dirty="0" smtClean="0"/>
              <a:t>Second level text goes in here</a:t>
            </a:r>
          </a:p>
          <a:p>
            <a:pPr lvl="2"/>
            <a:r>
              <a:rPr lang="en-GB" dirty="0" smtClean="0"/>
              <a:t>Third level text goes in here</a:t>
            </a:r>
          </a:p>
          <a:p>
            <a:pPr lvl="3"/>
            <a:r>
              <a:rPr lang="en-GB" dirty="0" smtClean="0"/>
              <a:t>Fourth level text goes in here</a:t>
            </a:r>
          </a:p>
          <a:p>
            <a:pPr lvl="4"/>
            <a:r>
              <a:rPr lang="en-GB" dirty="0" smtClean="0"/>
              <a:t>Fifth level text goes in here</a:t>
            </a:r>
            <a:endParaRPr lang="en-US" dirty="0"/>
          </a:p>
        </p:txBody>
      </p:sp>
      <p:sp>
        <p:nvSpPr>
          <p:cNvPr id="12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7524159" y="6308255"/>
            <a:ext cx="1619840" cy="216000"/>
          </a:xfrm>
          <a:prstGeom prst="rect">
            <a:avLst/>
          </a:prstGeom>
        </p:spPr>
        <p:txBody>
          <a:bodyPr lIns="0" tIns="0" rIns="0" bIns="0" anchor="b" anchorCtr="0"/>
          <a:lstStyle>
            <a:lvl1pPr algn="ctr">
              <a:defRPr sz="900" b="1">
                <a:solidFill>
                  <a:srgbClr val="064E83"/>
                </a:solidFill>
              </a:defRPr>
            </a:lvl1pPr>
          </a:lstStyle>
          <a:p>
            <a:fld id="{05F19C50-BC3B-5841-9AFF-3A0443B6606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Date Placeholder 10"/>
          <p:cNvSpPr txBox="1">
            <a:spLocks/>
          </p:cNvSpPr>
          <p:nvPr userDrawn="1"/>
        </p:nvSpPr>
        <p:spPr>
          <a:xfrm>
            <a:off x="6424989" y="6308262"/>
            <a:ext cx="1099172" cy="230657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 sz="900" dirty="0" smtClean="0">
                <a:solidFill>
                  <a:prstClr val="white"/>
                </a:solidFill>
              </a:rPr>
              <a:t>October 29, 2014</a:t>
            </a:r>
          </a:p>
        </p:txBody>
      </p:sp>
      <p:sp>
        <p:nvSpPr>
          <p:cNvPr id="16" name="Footer Placeholder 11"/>
          <p:cNvSpPr>
            <a:spLocks noGrp="1"/>
          </p:cNvSpPr>
          <p:nvPr>
            <p:ph type="ftr" sz="quarter" idx="3"/>
          </p:nvPr>
        </p:nvSpPr>
        <p:spPr>
          <a:xfrm>
            <a:off x="3437678" y="6308262"/>
            <a:ext cx="3041021" cy="230657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900" b="1" cap="all" baseline="0">
                <a:solidFill>
                  <a:srgbClr val="064E83"/>
                </a:solidFill>
              </a:defRPr>
            </a:lvl1pPr>
          </a:lstStyle>
          <a:p>
            <a:pPr algn="ctr"/>
            <a:r>
              <a:rPr lang="en-US" dirty="0" smtClean="0"/>
              <a:t>European Centre for Medium-Range Weather Forecasts</a:t>
            </a:r>
            <a:endParaRPr lang="en-US" dirty="0"/>
          </a:p>
        </p:txBody>
      </p:sp>
      <p:pic>
        <p:nvPicPr>
          <p:cNvPr id="8" name="Picture 7" descr="ECMWF_Master_Logo_RGB_nostrap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30635" y="6293597"/>
            <a:ext cx="1007041" cy="230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0807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narrow margi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10214" y="360000"/>
            <a:ext cx="7524159" cy="369332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rgbClr val="064E83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 hasCustomPrompt="1"/>
          </p:nvPr>
        </p:nvSpPr>
        <p:spPr>
          <a:xfrm>
            <a:off x="810214" y="936000"/>
            <a:ext cx="7524159" cy="4986000"/>
          </a:xfrm>
          <a:prstGeom prst="rect">
            <a:avLst/>
          </a:prstGeom>
        </p:spPr>
        <p:txBody>
          <a:bodyPr lIns="0" tIns="0" rIns="0" bIns="0"/>
          <a:lstStyle>
            <a:lvl1pPr marL="0" indent="-180000">
              <a:lnSpc>
                <a:spcPts val="2200"/>
              </a:lnSpc>
              <a:spcBef>
                <a:spcPts val="1100"/>
              </a:spcBef>
              <a:buClr>
                <a:srgbClr val="064E83"/>
              </a:buClr>
              <a:defRPr sz="1800">
                <a:solidFill>
                  <a:schemeClr val="tx1"/>
                </a:solidFill>
              </a:defRPr>
            </a:lvl1pPr>
            <a:lvl2pPr marL="630000" indent="-270000">
              <a:lnSpc>
                <a:spcPts val="2000"/>
              </a:lnSpc>
              <a:spcBef>
                <a:spcPts val="1000"/>
              </a:spcBef>
              <a:buClr>
                <a:srgbClr val="064E83"/>
              </a:buClr>
              <a:defRPr sz="1600">
                <a:solidFill>
                  <a:schemeClr val="tx1"/>
                </a:solidFill>
              </a:defRPr>
            </a:lvl2pPr>
            <a:lvl3pPr marL="990000" indent="-270000">
              <a:lnSpc>
                <a:spcPts val="1800"/>
              </a:lnSpc>
              <a:spcBef>
                <a:spcPts val="900"/>
              </a:spcBef>
              <a:buClr>
                <a:srgbClr val="064E83"/>
              </a:buClr>
              <a:defRPr sz="1400">
                <a:solidFill>
                  <a:schemeClr val="tx1"/>
                </a:solidFill>
              </a:defRPr>
            </a:lvl3pPr>
            <a:lvl4pPr marL="1350000" indent="-270000">
              <a:lnSpc>
                <a:spcPts val="1600"/>
              </a:lnSpc>
              <a:spcBef>
                <a:spcPts val="800"/>
              </a:spcBef>
              <a:buClr>
                <a:srgbClr val="064E83"/>
              </a:buClr>
              <a:defRPr sz="1200">
                <a:solidFill>
                  <a:schemeClr val="tx1"/>
                </a:solidFill>
              </a:defRPr>
            </a:lvl4pPr>
            <a:lvl5pPr marL="1710000" indent="-270000">
              <a:lnSpc>
                <a:spcPts val="1400"/>
              </a:lnSpc>
              <a:spcBef>
                <a:spcPts val="700"/>
              </a:spcBef>
              <a:buClr>
                <a:srgbClr val="064E83"/>
              </a:buClr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 smtClean="0"/>
              <a:t>Top level text goes in here </a:t>
            </a:r>
          </a:p>
          <a:p>
            <a:pPr lvl="1"/>
            <a:r>
              <a:rPr lang="en-GB" dirty="0" smtClean="0"/>
              <a:t>Second level text goes in here</a:t>
            </a:r>
          </a:p>
          <a:p>
            <a:pPr lvl="2"/>
            <a:r>
              <a:rPr lang="en-GB" dirty="0" smtClean="0"/>
              <a:t>Third level text goes in here</a:t>
            </a:r>
          </a:p>
          <a:p>
            <a:pPr lvl="3"/>
            <a:r>
              <a:rPr lang="en-GB" dirty="0" smtClean="0"/>
              <a:t>Fourth level text goes in here</a:t>
            </a:r>
          </a:p>
          <a:p>
            <a:pPr lvl="4"/>
            <a:r>
              <a:rPr lang="en-GB" dirty="0" smtClean="0"/>
              <a:t>Fifth level text goes in here</a:t>
            </a:r>
            <a:endParaRPr lang="en-US" dirty="0"/>
          </a:p>
        </p:txBody>
      </p:sp>
      <p:sp>
        <p:nvSpPr>
          <p:cNvPr id="12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7524159" y="6308255"/>
            <a:ext cx="1619840" cy="216000"/>
          </a:xfrm>
          <a:prstGeom prst="rect">
            <a:avLst/>
          </a:prstGeom>
        </p:spPr>
        <p:txBody>
          <a:bodyPr lIns="0" tIns="0" rIns="0" bIns="0" anchor="b" anchorCtr="0"/>
          <a:lstStyle>
            <a:lvl1pPr algn="ctr">
              <a:defRPr sz="900" b="1">
                <a:solidFill>
                  <a:srgbClr val="064E83"/>
                </a:solidFill>
              </a:defRPr>
            </a:lvl1pPr>
          </a:lstStyle>
          <a:p>
            <a:fld id="{E4AB80EA-DB86-D849-B86F-15DAF31F047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Date Placeholder 10"/>
          <p:cNvSpPr txBox="1">
            <a:spLocks/>
          </p:cNvSpPr>
          <p:nvPr userDrawn="1"/>
        </p:nvSpPr>
        <p:spPr>
          <a:xfrm>
            <a:off x="6424989" y="6308262"/>
            <a:ext cx="1099172" cy="230657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 sz="900" dirty="0" smtClean="0">
                <a:solidFill>
                  <a:prstClr val="white"/>
                </a:solidFill>
              </a:rPr>
              <a:t>October 29, 2014</a:t>
            </a:r>
          </a:p>
        </p:txBody>
      </p:sp>
      <p:sp>
        <p:nvSpPr>
          <p:cNvPr id="16" name="Footer Placeholder 11"/>
          <p:cNvSpPr>
            <a:spLocks noGrp="1"/>
          </p:cNvSpPr>
          <p:nvPr>
            <p:ph type="ftr" sz="quarter" idx="3"/>
          </p:nvPr>
        </p:nvSpPr>
        <p:spPr>
          <a:xfrm>
            <a:off x="1817256" y="6308262"/>
            <a:ext cx="3041021" cy="230657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900" b="1" cap="all" baseline="0">
                <a:solidFill>
                  <a:srgbClr val="064E83"/>
                </a:solidFill>
              </a:defRPr>
            </a:lvl1pPr>
          </a:lstStyle>
          <a:p>
            <a:pPr algn="ctr"/>
            <a:r>
              <a:rPr lang="en-US" dirty="0" smtClean="0"/>
              <a:t>European Centre for Medium-Range Weather Forecasts</a:t>
            </a:r>
            <a:endParaRPr lang="en-US" dirty="0"/>
          </a:p>
        </p:txBody>
      </p:sp>
      <p:pic>
        <p:nvPicPr>
          <p:cNvPr id="8" name="Picture 7" descr="ECMWF_Master_Logo_RGB_nostrap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0213" y="6308254"/>
            <a:ext cx="1007041" cy="230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6877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ECMWF_Master_Logo_RGB_nostrap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620425" y="5984882"/>
            <a:ext cx="2135591" cy="366955"/>
          </a:xfrm>
          <a:prstGeom prst="rect">
            <a:avLst/>
          </a:prstGeom>
        </p:spPr>
      </p:pic>
      <p:sp>
        <p:nvSpPr>
          <p:cNvPr id="11" name="Date Placeholder 10"/>
          <p:cNvSpPr txBox="1">
            <a:spLocks/>
          </p:cNvSpPr>
          <p:nvPr userDrawn="1"/>
        </p:nvSpPr>
        <p:spPr>
          <a:xfrm>
            <a:off x="5836859" y="5984882"/>
            <a:ext cx="1687303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 sz="900" dirty="0" smtClean="0">
                <a:solidFill>
                  <a:srgbClr val="064E83"/>
                </a:solidFill>
              </a:rPr>
              <a:t>© ECMWF </a:t>
            </a:r>
            <a:fld id="{D4C56AD5-C73F-B44A-96CB-E8BE2C5CB95A}" type="datetime4">
              <a:rPr lang="en-US" sz="900" smtClean="0">
                <a:solidFill>
                  <a:srgbClr val="064E83"/>
                </a:solidFill>
              </a:rPr>
              <a:pPr>
                <a:defRPr/>
              </a:pPr>
              <a:t>May 16, 2017</a:t>
            </a:fld>
            <a:endParaRPr lang="en-US" sz="900" dirty="0" smtClean="0">
              <a:solidFill>
                <a:srgbClr val="064E83"/>
              </a:solidFill>
            </a:endParaRP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1620425" y="1294198"/>
            <a:ext cx="5903737" cy="519800"/>
          </a:xfrm>
          <a:prstGeom prst="rect">
            <a:avLst/>
          </a:prstGeom>
        </p:spPr>
        <p:txBody>
          <a:bodyPr vert="horz" lIns="0" tIns="0" rIns="0" bIns="0" anchor="b" anchorCtr="0">
            <a:spAutoFit/>
          </a:bodyPr>
          <a:lstStyle>
            <a:lvl1pPr marL="0" indent="0">
              <a:lnSpc>
                <a:spcPts val="4000"/>
              </a:lnSpc>
              <a:spcBef>
                <a:spcPts val="0"/>
              </a:spcBef>
              <a:buNone/>
              <a:defRPr sz="3600" b="1">
                <a:solidFill>
                  <a:srgbClr val="064E83"/>
                </a:solidFill>
              </a:defRPr>
            </a:lvl1pPr>
          </a:lstStyle>
          <a:p>
            <a:pPr lvl="0"/>
            <a:r>
              <a:rPr lang="en-GB" dirty="0" smtClean="0"/>
              <a:t>Title of Presentation</a:t>
            </a:r>
          </a:p>
        </p:txBody>
      </p:sp>
      <p:sp>
        <p:nvSpPr>
          <p:cNvPr id="14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1620425" y="1980000"/>
            <a:ext cx="5903737" cy="382156"/>
          </a:xfrm>
          <a:prstGeom prst="rect">
            <a:avLst/>
          </a:prstGeom>
        </p:spPr>
        <p:txBody>
          <a:bodyPr vert="horz" wrap="square" lIns="0" tIns="0" rIns="0" bIns="0">
            <a:spAutoFit/>
          </a:bodyPr>
          <a:lstStyle>
            <a:lvl1pPr marL="0" indent="0">
              <a:lnSpc>
                <a:spcPts val="3000"/>
              </a:lnSpc>
              <a:spcBef>
                <a:spcPts val="0"/>
              </a:spcBef>
              <a:buNone/>
              <a:defRPr sz="2400">
                <a:solidFill>
                  <a:srgbClr val="064E83"/>
                </a:solidFill>
              </a:defRPr>
            </a:lvl1pPr>
          </a:lstStyle>
          <a:p>
            <a:pPr lvl="0"/>
            <a:r>
              <a:rPr lang="en-GB" dirty="0" smtClean="0"/>
              <a:t>Subtitle of Presentation</a:t>
            </a:r>
          </a:p>
        </p:txBody>
      </p:sp>
      <p:sp>
        <p:nvSpPr>
          <p:cNvPr id="15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1620425" y="2700008"/>
            <a:ext cx="5903737" cy="307777"/>
          </a:xfrm>
          <a:prstGeom prst="rect">
            <a:avLst/>
          </a:prstGeom>
        </p:spPr>
        <p:txBody>
          <a:bodyPr vert="horz" wrap="square" lIns="0" tIns="0" rIns="0" bIns="0">
            <a:spAutoFit/>
          </a:bodyPr>
          <a:lstStyle>
            <a:lvl1pPr marL="0" indent="0">
              <a:lnSpc>
                <a:spcPts val="2400"/>
              </a:lnSpc>
              <a:spcBef>
                <a:spcPts val="0"/>
              </a:spcBef>
              <a:buNone/>
              <a:defRPr sz="2000">
                <a:solidFill>
                  <a:srgbClr val="064E83"/>
                </a:solidFill>
              </a:defRPr>
            </a:lvl1pPr>
          </a:lstStyle>
          <a:p>
            <a:pPr lvl="0"/>
            <a:r>
              <a:rPr lang="en-GB" dirty="0" smtClean="0"/>
              <a:t>Author’s Name</a:t>
            </a:r>
          </a:p>
        </p:txBody>
      </p:sp>
      <p:sp>
        <p:nvSpPr>
          <p:cNvPr id="16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1620425" y="3121231"/>
            <a:ext cx="5903737" cy="254771"/>
          </a:xfrm>
          <a:prstGeom prst="rect">
            <a:avLst/>
          </a:prstGeom>
        </p:spPr>
        <p:txBody>
          <a:bodyPr vert="horz" wrap="square" lIns="0" tIns="0" rIns="0" bIns="0">
            <a:spAutoFit/>
          </a:bodyPr>
          <a:lstStyle>
            <a:lvl1pPr marL="0" indent="0">
              <a:lnSpc>
                <a:spcPts val="2000"/>
              </a:lnSpc>
              <a:spcBef>
                <a:spcPts val="0"/>
              </a:spcBef>
              <a:buNone/>
              <a:defRPr sz="1600">
                <a:solidFill>
                  <a:srgbClr val="064E83"/>
                </a:solidFill>
              </a:defRPr>
            </a:lvl1pPr>
          </a:lstStyle>
          <a:p>
            <a:pPr lvl="0"/>
            <a:r>
              <a:rPr lang="en-GB" dirty="0" smtClean="0"/>
              <a:t>Author’s Address</a:t>
            </a:r>
          </a:p>
        </p:txBody>
      </p:sp>
      <p:sp>
        <p:nvSpPr>
          <p:cNvPr id="17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1620425" y="3429000"/>
            <a:ext cx="5903737" cy="230832"/>
          </a:xfrm>
          <a:prstGeom prst="rect">
            <a:avLst/>
          </a:prstGeom>
        </p:spPr>
        <p:txBody>
          <a:bodyPr vert="horz" wrap="square" lIns="0" tIns="0" rIns="0" bIns="0">
            <a:spAutoFit/>
          </a:bodyPr>
          <a:lstStyle>
            <a:lvl1pPr marL="0" indent="0">
              <a:lnSpc>
                <a:spcPts val="1800"/>
              </a:lnSpc>
              <a:spcBef>
                <a:spcPts val="0"/>
              </a:spcBef>
              <a:buNone/>
              <a:defRPr sz="1400">
                <a:solidFill>
                  <a:srgbClr val="064E83"/>
                </a:solidFill>
              </a:defRPr>
            </a:lvl1pPr>
          </a:lstStyle>
          <a:p>
            <a:pPr lvl="0"/>
            <a:r>
              <a:rPr lang="en-GB" dirty="0" err="1" smtClean="0"/>
              <a:t>email@ddress</a:t>
            </a: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198559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8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.pn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image" Target="../media/image4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16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image" Target="../media/image5.wmf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6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35.xml"/><Relationship Id="rId9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2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.png"/><Relationship Id="rId5" Type="http://schemas.openxmlformats.org/officeDocument/2006/relationships/theme" Target="../theme/theme7.xml"/><Relationship Id="rId4" Type="http://schemas.openxmlformats.org/officeDocument/2006/relationships/slideLayout" Target="../slideLayouts/slideLayout43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48.xml"/><Relationship Id="rId10" Type="http://schemas.openxmlformats.org/officeDocument/2006/relationships/theme" Target="../theme/theme8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5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5" Type="http://schemas.openxmlformats.org/officeDocument/2006/relationships/image" Target="../media/image1.png"/><Relationship Id="rId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owerPoint_strip2.png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" y="0"/>
            <a:ext cx="18288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hf hdr="0" dt="0"/>
  <p:txStyles>
    <p:titleStyle>
      <a:lvl1pPr algn="l" defTabSz="457200" rtl="0" eaLnBrk="1" latinLnBrk="0" hangingPunct="1">
        <a:lnSpc>
          <a:spcPts val="2800"/>
        </a:lnSpc>
        <a:spcBef>
          <a:spcPct val="0"/>
        </a:spcBef>
        <a:buNone/>
        <a:defRPr sz="2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chemeClr val="bg1"/>
        </a:buClr>
        <a:buFont typeface="Arial"/>
        <a:buChar char="•"/>
        <a:defRPr sz="32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Clr>
          <a:schemeClr val="bg1"/>
        </a:buClr>
        <a:buFont typeface="Arial"/>
        <a:buChar char="–"/>
        <a:defRPr sz="28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Clr>
          <a:schemeClr val="bg1"/>
        </a:buClr>
        <a:buFont typeface="Arial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Clr>
          <a:schemeClr val="bg1"/>
        </a:buClr>
        <a:buFont typeface="Arial"/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Clr>
          <a:schemeClr val="bg1"/>
        </a:buClr>
        <a:buFont typeface="Arial"/>
        <a:buChar char="»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owerPoint_strip2.png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0" y="0"/>
            <a:ext cx="1371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486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</p:sldLayoutIdLst>
  <p:hf hdr="0" dt="0"/>
  <p:txStyles>
    <p:titleStyle>
      <a:lvl1pPr algn="l" defTabSz="457200" rtl="0" eaLnBrk="1" latinLnBrk="0" hangingPunct="1">
        <a:lnSpc>
          <a:spcPts val="2800"/>
        </a:lnSpc>
        <a:spcBef>
          <a:spcPct val="0"/>
        </a:spcBef>
        <a:buNone/>
        <a:defRPr sz="2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chemeClr val="bg1"/>
        </a:buClr>
        <a:buFont typeface="Arial"/>
        <a:buChar char="•"/>
        <a:defRPr sz="32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Clr>
          <a:schemeClr val="bg1"/>
        </a:buClr>
        <a:buFont typeface="Arial"/>
        <a:buChar char="–"/>
        <a:defRPr sz="28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Clr>
          <a:schemeClr val="bg1"/>
        </a:buClr>
        <a:buFont typeface="Arial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Clr>
          <a:schemeClr val="bg1"/>
        </a:buClr>
        <a:buFont typeface="Arial"/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Clr>
          <a:schemeClr val="bg1"/>
        </a:buClr>
        <a:buFont typeface="Arial"/>
        <a:buChar char="»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owerPoint_strip2.png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" y="0"/>
            <a:ext cx="1828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233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</p:sldLayoutIdLst>
  <p:hf hdr="0" dt="0"/>
  <p:txStyles>
    <p:titleStyle>
      <a:lvl1pPr algn="l" defTabSz="457200" rtl="0" eaLnBrk="1" latinLnBrk="0" hangingPunct="1">
        <a:lnSpc>
          <a:spcPts val="2800"/>
        </a:lnSpc>
        <a:spcBef>
          <a:spcPct val="0"/>
        </a:spcBef>
        <a:buNone/>
        <a:defRPr sz="2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chemeClr val="bg1"/>
        </a:buClr>
        <a:buFont typeface="Arial"/>
        <a:buChar char="•"/>
        <a:defRPr sz="32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Clr>
          <a:schemeClr val="bg1"/>
        </a:buClr>
        <a:buFont typeface="Arial"/>
        <a:buChar char="–"/>
        <a:defRPr sz="28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Clr>
          <a:schemeClr val="bg1"/>
        </a:buClr>
        <a:buFont typeface="Arial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Clr>
          <a:schemeClr val="bg1"/>
        </a:buClr>
        <a:buFont typeface="Arial"/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Clr>
          <a:schemeClr val="bg1"/>
        </a:buClr>
        <a:buFont typeface="Arial"/>
        <a:buChar char="»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7584" y="274638"/>
            <a:ext cx="785921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32" y="1600206"/>
            <a:ext cx="7427168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092280" y="6361044"/>
            <a:ext cx="11974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accent1">
                    <a:lumMod val="75000"/>
                  </a:schemeClr>
                </a:solidFill>
                <a:latin typeface="Helvetica" pitchFamily="34" charset="0"/>
              </a:defRPr>
            </a:lvl1pPr>
          </a:lstStyle>
          <a:p>
            <a:pPr defTabSz="914400"/>
            <a:endParaRPr lang="en-GB" dirty="0">
              <a:solidFill>
                <a:srgbClr val="4F81BD">
                  <a:lumMod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16416" y="6356356"/>
            <a:ext cx="3703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accent1">
                    <a:lumMod val="75000"/>
                  </a:schemeClr>
                </a:solidFill>
                <a:latin typeface="Helvetica" pitchFamily="34" charset="0"/>
              </a:defRPr>
            </a:lvl1pPr>
          </a:lstStyle>
          <a:p>
            <a:pPr defTabSz="914400"/>
            <a:fld id="{1E6F7D49-625A-4DC0-89B0-0AC14CBD2779}" type="slidenum">
              <a:rPr lang="en-GB" smtClean="0">
                <a:solidFill>
                  <a:srgbClr val="4F81BD">
                    <a:lumMod val="75000"/>
                  </a:srgbClr>
                </a:solidFill>
              </a:rPr>
              <a:pPr defTabSz="914400"/>
              <a:t>‹#›</a:t>
            </a:fld>
            <a:endParaRPr lang="en-GB" dirty="0">
              <a:solidFill>
                <a:srgbClr val="4F81BD">
                  <a:lumMod val="75000"/>
                </a:srgbClr>
              </a:solidFill>
            </a:endParaRPr>
          </a:p>
        </p:txBody>
      </p:sp>
      <p:pic>
        <p:nvPicPr>
          <p:cNvPr id="7" name="Picture 6" descr="bluesidebar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95536" cy="6858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6202633"/>
            <a:ext cx="5937866" cy="6395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53843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accent1">
              <a:lumMod val="75000"/>
            </a:schemeClr>
          </a:solidFill>
          <a:latin typeface="Helvetica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 typeface="Arial" pitchFamily="34" charset="0"/>
        <a:buNone/>
        <a:defRPr sz="3200" kern="1200">
          <a:solidFill>
            <a:schemeClr val="tx1">
              <a:lumMod val="50000"/>
              <a:lumOff val="50000"/>
            </a:schemeClr>
          </a:solidFill>
          <a:latin typeface="Helvetica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>
              <a:lumMod val="50000"/>
              <a:lumOff val="50000"/>
            </a:schemeClr>
          </a:solidFill>
          <a:latin typeface="Helvetica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Helvetica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>
              <a:lumMod val="50000"/>
              <a:lumOff val="50000"/>
            </a:schemeClr>
          </a:solidFill>
          <a:latin typeface="Helvetica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>
              <a:lumMod val="50000"/>
              <a:lumOff val="50000"/>
            </a:schemeClr>
          </a:solidFill>
          <a:latin typeface="Helvetica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ChangeArrowheads="1"/>
          </p:cNvSpPr>
          <p:nvPr/>
        </p:nvSpPr>
        <p:spPr bwMode="auto">
          <a:xfrm>
            <a:off x="7038245" y="6302377"/>
            <a:ext cx="1086033" cy="34432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67865" tIns="33338" rIns="67865" bIns="33338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>
                <a:solidFill>
                  <a:srgbClr val="3365FB"/>
                </a:solidFill>
                <a:latin typeface="Arial Black" charset="0"/>
                <a:ea typeface="ＭＳ Ｐゴシック" charset="-128"/>
              </a:rPr>
              <a:t>ECMWF</a:t>
            </a:r>
            <a:endParaRPr lang="en-GB">
              <a:solidFill>
                <a:srgbClr val="3365FB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144387" name="AutoShape 3"/>
          <p:cNvSpPr>
            <a:spLocks noChangeArrowheads="1"/>
          </p:cNvSpPr>
          <p:nvPr/>
        </p:nvSpPr>
        <p:spPr bwMode="auto">
          <a:xfrm>
            <a:off x="290150" y="6416675"/>
            <a:ext cx="6814039" cy="228600"/>
          </a:xfrm>
          <a:prstGeom prst="parallelogram">
            <a:avLst>
              <a:gd name="adj" fmla="val 62640"/>
            </a:avLst>
          </a:prstGeom>
          <a:solidFill>
            <a:srgbClr val="3365FB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350" b="1" dirty="0" smtClean="0">
              <a:solidFill>
                <a:srgbClr val="000000"/>
              </a:solidFill>
              <a:ea typeface="ＭＳ Ｐゴシック" charset="-128"/>
            </a:endParaRP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211016" y="114300"/>
            <a:ext cx="8563708" cy="647700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/>
            <a:tailEnd/>
          </a:ln>
        </p:spPr>
        <p:txBody>
          <a:bodyPr vert="horz" wrap="square" lIns="90487" tIns="44450" rIns="90487" bIns="444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Slide Title</a:t>
            </a: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211016" y="1143000"/>
            <a:ext cx="8581292" cy="4953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Body Text</a:t>
            </a:r>
          </a:p>
          <a:p>
            <a:pPr lvl="1"/>
            <a:r>
              <a:rPr lang="en-GB" dirty="0" smtClean="0"/>
              <a:t>Second Level</a:t>
            </a:r>
          </a:p>
        </p:txBody>
      </p:sp>
      <p:pic>
        <p:nvPicPr>
          <p:cNvPr id="4103" name="Picture 7"/>
          <p:cNvPicPr>
            <a:picLocks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8387862" y="6334125"/>
            <a:ext cx="474785" cy="363538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669735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100">
          <a:solidFill>
            <a:srgbClr val="B50069"/>
          </a:solidFill>
          <a:latin typeface="+mj-lt"/>
          <a:ea typeface="ＭＳ Ｐゴシック" charset="-128"/>
          <a:cs typeface="ＭＳ Ｐゴシック" charset="-128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100">
          <a:solidFill>
            <a:srgbClr val="B50069"/>
          </a:solidFill>
          <a:latin typeface="Arial Black" pitchFamily="34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100">
          <a:solidFill>
            <a:srgbClr val="B50069"/>
          </a:solidFill>
          <a:latin typeface="Arial Black" pitchFamily="34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100">
          <a:solidFill>
            <a:srgbClr val="B50069"/>
          </a:solidFill>
          <a:latin typeface="Arial Black" pitchFamily="34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100">
          <a:solidFill>
            <a:srgbClr val="B50069"/>
          </a:solidFill>
          <a:latin typeface="Arial Black" pitchFamily="34" charset="0"/>
          <a:ea typeface="ＭＳ Ｐゴシック" charset="-128"/>
          <a:cs typeface="ＭＳ Ｐゴシック" charset="-128"/>
        </a:defRPr>
      </a:lvl5pPr>
      <a:lvl6pPr marL="3429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100">
          <a:solidFill>
            <a:srgbClr val="B50069"/>
          </a:solidFill>
          <a:latin typeface="Arial Black" pitchFamily="34" charset="0"/>
        </a:defRPr>
      </a:lvl6pPr>
      <a:lvl7pPr marL="6858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100">
          <a:solidFill>
            <a:srgbClr val="B50069"/>
          </a:solidFill>
          <a:latin typeface="Arial Black" pitchFamily="34" charset="0"/>
        </a:defRPr>
      </a:lvl7pPr>
      <a:lvl8pPr marL="10287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100">
          <a:solidFill>
            <a:srgbClr val="B50069"/>
          </a:solidFill>
          <a:latin typeface="Arial Black" pitchFamily="34" charset="0"/>
        </a:defRPr>
      </a:lvl8pPr>
      <a:lvl9pPr marL="13716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100">
          <a:solidFill>
            <a:srgbClr val="B50069"/>
          </a:solidFill>
          <a:latin typeface="Arial Black" pitchFamily="34" charset="0"/>
        </a:defRPr>
      </a:lvl9pPr>
    </p:titleStyle>
    <p:bodyStyle>
      <a:lvl1pPr marL="219075" indent="-219075" algn="l" rtl="0" eaLnBrk="0" fontAlgn="base" hangingPunct="0">
        <a:lnSpc>
          <a:spcPts val="1950"/>
        </a:lnSpc>
        <a:spcBef>
          <a:spcPct val="0"/>
        </a:spcBef>
        <a:spcAft>
          <a:spcPts val="1500"/>
        </a:spcAft>
        <a:buClr>
          <a:srgbClr val="3365FB"/>
        </a:buClr>
        <a:buSzPct val="90000"/>
        <a:buFont typeface="Wingdings" charset="2"/>
        <a:buChar char=""/>
        <a:defRPr sz="1650" b="1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571500" indent="-209550" algn="l" rtl="0" eaLnBrk="0" fontAlgn="base" hangingPunct="0">
        <a:lnSpc>
          <a:spcPts val="1950"/>
        </a:lnSpc>
        <a:spcBef>
          <a:spcPct val="0"/>
        </a:spcBef>
        <a:spcAft>
          <a:spcPts val="1500"/>
        </a:spcAft>
        <a:buClr>
          <a:srgbClr val="919191"/>
        </a:buClr>
        <a:buSzPct val="90000"/>
        <a:buFont typeface="Wingdings" charset="2"/>
        <a:buChar char=""/>
        <a:defRPr sz="1650" b="1">
          <a:solidFill>
            <a:schemeClr val="tx1"/>
          </a:solidFill>
          <a:latin typeface="+mn-lt"/>
          <a:ea typeface="ＭＳ Ｐゴシック" charset="-128"/>
        </a:defRPr>
      </a:lvl2pPr>
      <a:lvl3pPr marL="914400" indent="-171450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Times" pitchFamily="18" charset="0"/>
          <a:ea typeface="ＭＳ Ｐゴシック" charset="-128"/>
        </a:defRPr>
      </a:lvl3pPr>
      <a:lvl4pPr marL="1185863" indent="-128588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Times" pitchFamily="18" charset="0"/>
          <a:ea typeface="ＭＳ Ｐゴシック" charset="-128"/>
        </a:defRPr>
      </a:lvl4pPr>
      <a:lvl5pPr marL="1500188" indent="-128588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Times" pitchFamily="18" charset="0"/>
          <a:ea typeface="ＭＳ Ｐゴシック" charset="-128"/>
        </a:defRPr>
      </a:lvl5pPr>
      <a:lvl6pPr marL="1843088" indent="-128588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Times" pitchFamily="18" charset="0"/>
        </a:defRPr>
      </a:lvl6pPr>
      <a:lvl7pPr marL="2185988" indent="-128588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Times" pitchFamily="18" charset="0"/>
        </a:defRPr>
      </a:lvl7pPr>
      <a:lvl8pPr marL="2528888" indent="-128588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Times" pitchFamily="18" charset="0"/>
        </a:defRPr>
      </a:lvl8pPr>
      <a:lvl9pPr marL="2871788" indent="-128588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Times" pitchFamily="18" charset="0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owerPoint_strip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0"/>
            <a:ext cx="1371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9511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9" r:id="rId6"/>
    <p:sldLayoutId id="2147483720" r:id="rId7"/>
    <p:sldLayoutId id="2147483721" r:id="rId8"/>
  </p:sldLayoutIdLst>
  <p:hf hdr="0" dt="0"/>
  <p:txStyles>
    <p:titleStyle>
      <a:lvl1pPr algn="l" defTabSz="457200" rtl="0" eaLnBrk="1" latinLnBrk="0" hangingPunct="1">
        <a:lnSpc>
          <a:spcPts val="2800"/>
        </a:lnSpc>
        <a:spcBef>
          <a:spcPct val="0"/>
        </a:spcBef>
        <a:buNone/>
        <a:defRPr sz="2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chemeClr val="bg1"/>
        </a:buClr>
        <a:buFont typeface="Arial"/>
        <a:buChar char="•"/>
        <a:defRPr sz="32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Clr>
          <a:schemeClr val="bg1"/>
        </a:buClr>
        <a:buFont typeface="Arial"/>
        <a:buChar char="–"/>
        <a:defRPr sz="28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Clr>
          <a:schemeClr val="bg1"/>
        </a:buClr>
        <a:buFont typeface="Arial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Clr>
          <a:schemeClr val="bg1"/>
        </a:buClr>
        <a:buFont typeface="Arial"/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Clr>
          <a:schemeClr val="bg1"/>
        </a:buClr>
        <a:buFont typeface="Arial"/>
        <a:buChar char="»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owerPoint_strip2.png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0" y="0"/>
            <a:ext cx="1371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629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</p:sldLayoutIdLst>
  <p:hf hdr="0" dt="0"/>
  <p:txStyles>
    <p:titleStyle>
      <a:lvl1pPr algn="l" defTabSz="457200" rtl="0" eaLnBrk="1" latinLnBrk="0" hangingPunct="1">
        <a:lnSpc>
          <a:spcPts val="2800"/>
        </a:lnSpc>
        <a:spcBef>
          <a:spcPct val="0"/>
        </a:spcBef>
        <a:buNone/>
        <a:defRPr sz="2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chemeClr val="bg1"/>
        </a:buClr>
        <a:buFont typeface="Arial"/>
        <a:buChar char="•"/>
        <a:defRPr sz="32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Clr>
          <a:schemeClr val="bg1"/>
        </a:buClr>
        <a:buFont typeface="Arial"/>
        <a:buChar char="–"/>
        <a:defRPr sz="28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Clr>
          <a:schemeClr val="bg1"/>
        </a:buClr>
        <a:buFont typeface="Arial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Clr>
          <a:schemeClr val="bg1"/>
        </a:buClr>
        <a:buFont typeface="Arial"/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Clr>
          <a:schemeClr val="bg1"/>
        </a:buClr>
        <a:buFont typeface="Arial"/>
        <a:buChar char="»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owerPoint_strip2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0"/>
            <a:ext cx="1371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3213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</p:sldLayoutIdLst>
  <p:hf hdr="0" dt="0"/>
  <p:txStyles>
    <p:titleStyle>
      <a:lvl1pPr algn="l" defTabSz="457200" rtl="0" eaLnBrk="1" latinLnBrk="0" hangingPunct="1">
        <a:lnSpc>
          <a:spcPts val="2800"/>
        </a:lnSpc>
        <a:spcBef>
          <a:spcPct val="0"/>
        </a:spcBef>
        <a:buNone/>
        <a:defRPr sz="2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chemeClr val="bg1"/>
        </a:buClr>
        <a:buFont typeface="Arial"/>
        <a:buChar char="•"/>
        <a:defRPr sz="32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Clr>
          <a:schemeClr val="bg1"/>
        </a:buClr>
        <a:buFont typeface="Arial"/>
        <a:buChar char="–"/>
        <a:defRPr sz="28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Clr>
          <a:schemeClr val="bg1"/>
        </a:buClr>
        <a:buFont typeface="Arial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Clr>
          <a:schemeClr val="bg1"/>
        </a:buClr>
        <a:buFont typeface="Arial"/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Clr>
          <a:schemeClr val="bg1"/>
        </a:buClr>
        <a:buFont typeface="Arial"/>
        <a:buChar char="»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owerPoint_strip2.png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1828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4793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</p:sldLayoutIdLst>
  <p:hf hdr="0" dt="0"/>
  <p:txStyles>
    <p:titleStyle>
      <a:lvl1pPr algn="l" defTabSz="457200" rtl="0" eaLnBrk="1" latinLnBrk="0" hangingPunct="1">
        <a:lnSpc>
          <a:spcPts val="2800"/>
        </a:lnSpc>
        <a:spcBef>
          <a:spcPct val="0"/>
        </a:spcBef>
        <a:buNone/>
        <a:defRPr sz="2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chemeClr val="bg1"/>
        </a:buClr>
        <a:buFont typeface="Arial"/>
        <a:buChar char="•"/>
        <a:defRPr sz="32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Clr>
          <a:schemeClr val="bg1"/>
        </a:buClr>
        <a:buFont typeface="Arial"/>
        <a:buChar char="–"/>
        <a:defRPr sz="28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Clr>
          <a:schemeClr val="bg1"/>
        </a:buClr>
        <a:buFont typeface="Arial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Clr>
          <a:schemeClr val="bg1"/>
        </a:buClr>
        <a:buFont typeface="Arial"/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Clr>
          <a:schemeClr val="bg1"/>
        </a:buClr>
        <a:buFont typeface="Arial"/>
        <a:buChar char="»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Erik.Anderson@ecmwf.int" TargetMode="External"/><Relationship Id="rId2" Type="http://schemas.openxmlformats.org/officeDocument/2006/relationships/hyperlink" Target="mailto:Stephen.English@ecmwf.int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3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gif"/><Relationship Id="rId3" Type="http://schemas.openxmlformats.org/officeDocument/2006/relationships/image" Target="../media/image52.gif"/><Relationship Id="rId7" Type="http://schemas.openxmlformats.org/officeDocument/2006/relationships/image" Target="../media/image56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gif"/><Relationship Id="rId5" Type="http://schemas.openxmlformats.org/officeDocument/2006/relationships/image" Target="../media/image54.gif"/><Relationship Id="rId10" Type="http://schemas.openxmlformats.org/officeDocument/2006/relationships/image" Target="../media/image59.gif"/><Relationship Id="rId4" Type="http://schemas.openxmlformats.org/officeDocument/2006/relationships/image" Target="../media/image53.gif"/><Relationship Id="rId9" Type="http://schemas.openxmlformats.org/officeDocument/2006/relationships/image" Target="../media/image58.gi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62.jpg"/><Relationship Id="rId4" Type="http://schemas.openxmlformats.org/officeDocument/2006/relationships/image" Target="../media/image6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1620425" y="1718741"/>
            <a:ext cx="5903737" cy="519800"/>
          </a:xfrm>
        </p:spPr>
        <p:txBody>
          <a:bodyPr/>
          <a:lstStyle/>
          <a:p>
            <a:r>
              <a:rPr lang="en-US" dirty="0" smtClean="0"/>
              <a:t>ECMWF Status </a:t>
            </a:r>
            <a:r>
              <a:rPr lang="en-US" dirty="0" smtClean="0"/>
              <a:t>Report (1)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/>
          </p:nvPr>
        </p:nvSpPr>
        <p:spPr>
          <a:xfrm>
            <a:off x="1620425" y="2404548"/>
            <a:ext cx="5903737" cy="384721"/>
          </a:xfrm>
        </p:spPr>
        <p:txBody>
          <a:bodyPr/>
          <a:lstStyle/>
          <a:p>
            <a:r>
              <a:rPr lang="en-US" dirty="0" smtClean="0"/>
              <a:t>GODEX 2017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1620425" y="3124551"/>
            <a:ext cx="5903737" cy="307777"/>
          </a:xfrm>
        </p:spPr>
        <p:txBody>
          <a:bodyPr/>
          <a:lstStyle/>
          <a:p>
            <a:r>
              <a:rPr lang="en-US" dirty="0" smtClean="0"/>
              <a:t>Lars Isaksen and </a:t>
            </a:r>
            <a:r>
              <a:rPr lang="en-US" dirty="0" err="1" smtClean="0"/>
              <a:t>Ioannis</a:t>
            </a:r>
            <a:r>
              <a:rPr lang="en-US" dirty="0" smtClean="0"/>
              <a:t> </a:t>
            </a:r>
            <a:r>
              <a:rPr lang="en-US" dirty="0" err="1" smtClean="0"/>
              <a:t>Mallas</a:t>
            </a:r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/>
          </p:nvPr>
        </p:nvSpPr>
        <p:spPr>
          <a:xfrm>
            <a:off x="1620425" y="3545768"/>
            <a:ext cx="5903737" cy="256480"/>
          </a:xfrm>
        </p:spPr>
        <p:txBody>
          <a:bodyPr/>
          <a:lstStyle/>
          <a:p>
            <a:r>
              <a:rPr lang="en-US" dirty="0" smtClean="0"/>
              <a:t>ECMWF</a:t>
            </a:r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1620425" y="3853545"/>
            <a:ext cx="5903737" cy="461665"/>
          </a:xfrm>
        </p:spPr>
        <p:txBody>
          <a:bodyPr/>
          <a:lstStyle/>
          <a:p>
            <a:r>
              <a:rPr lang="en-US" dirty="0" smtClean="0">
                <a:hlinkClick r:id="rId2"/>
              </a:rPr>
              <a:t>Lars.Isaksen@ecmwf.int</a:t>
            </a:r>
            <a:endParaRPr lang="en-US" dirty="0"/>
          </a:p>
          <a:p>
            <a:r>
              <a:rPr lang="en-US" dirty="0" smtClean="0">
                <a:hlinkClick r:id="rId3"/>
              </a:rPr>
              <a:t>Ioannis.Mallas@ecmwf.int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14287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24002" y="4638069"/>
            <a:ext cx="74212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Acknowledgements to: Patricia de </a:t>
            </a:r>
            <a:r>
              <a:rPr lang="en-GB" dirty="0" err="1" smtClean="0"/>
              <a:t>Rosnay</a:t>
            </a:r>
            <a:r>
              <a:rPr lang="en-GB" dirty="0" smtClean="0"/>
              <a:t>, Enrico </a:t>
            </a:r>
            <a:r>
              <a:rPr lang="en-GB" dirty="0" err="1" smtClean="0"/>
              <a:t>Fucile</a:t>
            </a:r>
            <a:r>
              <a:rPr lang="en-GB" dirty="0" smtClean="0"/>
              <a:t>, Stephen English, Bruce </a:t>
            </a:r>
            <a:r>
              <a:rPr lang="en-GB" dirty="0" err="1" smtClean="0"/>
              <a:t>Ingleby</a:t>
            </a:r>
            <a:r>
              <a:rPr lang="en-GB" dirty="0" smtClean="0"/>
              <a:t>, Cristiano </a:t>
            </a:r>
            <a:r>
              <a:rPr lang="en-GB" dirty="0" err="1" smtClean="0"/>
              <a:t>Zanna</a:t>
            </a:r>
            <a:r>
              <a:rPr lang="en-GB" dirty="0" smtClean="0"/>
              <a:t>, </a:t>
            </a:r>
            <a:r>
              <a:rPr lang="en-GB" dirty="0"/>
              <a:t>Niels Bormann, Philippe </a:t>
            </a:r>
            <a:r>
              <a:rPr lang="en-GB" dirty="0" err="1"/>
              <a:t>Chambon</a:t>
            </a:r>
            <a:r>
              <a:rPr lang="en-GB" dirty="0"/>
              <a:t>, </a:t>
            </a:r>
            <a:r>
              <a:rPr lang="en-GB" dirty="0" err="1"/>
              <a:t>Katrin</a:t>
            </a:r>
            <a:r>
              <a:rPr lang="en-GB" dirty="0"/>
              <a:t> </a:t>
            </a:r>
            <a:r>
              <a:rPr lang="en-GB" dirty="0" err="1"/>
              <a:t>Lonitz</a:t>
            </a:r>
            <a:r>
              <a:rPr lang="en-GB" dirty="0"/>
              <a:t>, Peter Lean, </a:t>
            </a:r>
            <a:r>
              <a:rPr lang="en-GB" dirty="0" smtClean="0"/>
              <a:t>Heather </a:t>
            </a:r>
            <a:r>
              <a:rPr lang="en-GB" dirty="0"/>
              <a:t>Lawrence, Cristina </a:t>
            </a:r>
            <a:r>
              <a:rPr lang="en-GB" dirty="0" err="1"/>
              <a:t>Lupu</a:t>
            </a:r>
            <a:endParaRPr lang="en-GB" dirty="0"/>
          </a:p>
          <a:p>
            <a:endParaRPr lang="en-GB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415966" y="360007"/>
            <a:ext cx="8512286" cy="551841"/>
          </a:xfrm>
          <a:prstGeom prst="rect">
            <a:avLst/>
          </a:prstGeom>
        </p:spPr>
        <p:txBody>
          <a:bodyPr lIns="0" tIns="0" rIns="0" bIns="0"/>
          <a:lstStyle>
            <a:lvl1pPr algn="l" defTabSz="457207" rtl="0" eaLnBrk="1" latinLnBrk="0" hangingPunct="1">
              <a:lnSpc>
                <a:spcPts val="2801"/>
              </a:lnSpc>
              <a:spcBef>
                <a:spcPct val="0"/>
              </a:spcBef>
              <a:buNone/>
              <a:defRPr sz="2399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588" indent="-1588">
              <a:spcBef>
                <a:spcPts val="0"/>
              </a:spcBef>
            </a:pPr>
            <a:r>
              <a:rPr lang="en-GB" sz="2800" dirty="0" smtClean="0">
                <a:solidFill>
                  <a:srgbClr val="064E83"/>
                </a:solidFill>
              </a:rPr>
              <a:t>Cycle 41r2 </a:t>
            </a:r>
            <a:r>
              <a:rPr lang="en-GB" sz="2800" dirty="0">
                <a:solidFill>
                  <a:srgbClr val="064E83"/>
                </a:solidFill>
              </a:rPr>
              <a:t>(March 2016) - Highlights</a:t>
            </a:r>
            <a:endParaRPr lang="en-GB" sz="2800" dirty="0">
              <a:solidFill>
                <a:srgbClr val="1F3692"/>
              </a:solidFill>
              <a:ea typeface="ＭＳ Ｐゴシック" pitchFamily="-107" charset="-128"/>
            </a:endParaRPr>
          </a:p>
        </p:txBody>
      </p:sp>
      <p:sp>
        <p:nvSpPr>
          <p:cNvPr id="38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817256" y="6308262"/>
            <a:ext cx="3041021" cy="230657"/>
          </a:xfrm>
        </p:spPr>
        <p:txBody>
          <a:bodyPr/>
          <a:lstStyle/>
          <a:p>
            <a:pPr algn="ctr"/>
            <a:r>
              <a:rPr lang="en-US" smtClean="0"/>
              <a:t>European Centre for Medium-Range Weather Forecasts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4294967295"/>
          </p:nvPr>
        </p:nvSpPr>
        <p:spPr>
          <a:xfrm>
            <a:off x="1401403" y="1117799"/>
            <a:ext cx="7672476" cy="4887231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en-US" sz="1800" b="1" dirty="0" smtClean="0">
                <a:solidFill>
                  <a:schemeClr val="tx1"/>
                </a:solidFill>
              </a:rPr>
              <a:t>TCo1279: </a:t>
            </a:r>
            <a:r>
              <a:rPr lang="en-US" sz="1800" b="1" dirty="0">
                <a:solidFill>
                  <a:schemeClr val="tx1"/>
                </a:solidFill>
              </a:rPr>
              <a:t>new </a:t>
            </a:r>
            <a:r>
              <a:rPr lang="en-US" sz="1800" b="1" dirty="0" smtClean="0">
                <a:solidFill>
                  <a:schemeClr val="tx1"/>
                </a:solidFill>
              </a:rPr>
              <a:t>cubic-octahedral reduced Gaussian grid</a:t>
            </a:r>
          </a:p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en-US" sz="1800" dirty="0">
                <a:solidFill>
                  <a:schemeClr val="tx1"/>
                </a:solidFill>
              </a:rPr>
              <a:t>Number of iterations in </a:t>
            </a:r>
            <a:r>
              <a:rPr lang="en-US" sz="1800" dirty="0" smtClean="0">
                <a:solidFill>
                  <a:schemeClr val="tx1"/>
                </a:solidFill>
              </a:rPr>
              <a:t>semi-</a:t>
            </a:r>
            <a:r>
              <a:rPr lang="en-US" sz="1800" dirty="0" err="1">
                <a:solidFill>
                  <a:schemeClr val="tx1"/>
                </a:solidFill>
              </a:rPr>
              <a:t>L</a:t>
            </a:r>
            <a:r>
              <a:rPr lang="en-US" sz="1800" dirty="0" err="1" smtClean="0">
                <a:solidFill>
                  <a:schemeClr val="tx1"/>
                </a:solidFill>
              </a:rPr>
              <a:t>agrangian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>
                <a:solidFill>
                  <a:schemeClr val="tx1"/>
                </a:solidFill>
              </a:rPr>
              <a:t>trajectory</a:t>
            </a:r>
          </a:p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en-US" sz="1800" b="1" dirty="0" smtClean="0">
                <a:solidFill>
                  <a:schemeClr val="tx1"/>
                </a:solidFill>
              </a:rPr>
              <a:t>Radiation-surface </a:t>
            </a:r>
            <a:r>
              <a:rPr lang="en-US" sz="1800" b="1" dirty="0">
                <a:solidFill>
                  <a:schemeClr val="tx1"/>
                </a:solidFill>
              </a:rPr>
              <a:t>LW/SW updating, radiation-surface LW tiling</a:t>
            </a:r>
          </a:p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en-GB" sz="1800" dirty="0">
                <a:solidFill>
                  <a:schemeClr val="tx1"/>
                </a:solidFill>
              </a:rPr>
              <a:t>Improved physics for freezing rain</a:t>
            </a:r>
          </a:p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en-US" sz="1800" dirty="0">
                <a:solidFill>
                  <a:schemeClr val="tx1"/>
                </a:solidFill>
              </a:rPr>
              <a:t>TL/AD surface and VDF, non orographic drag</a:t>
            </a:r>
          </a:p>
          <a:p>
            <a:pPr marL="0" indent="0">
              <a:lnSpc>
                <a:spcPct val="90000"/>
              </a:lnSpc>
              <a:spcBef>
                <a:spcPts val="0"/>
              </a:spcBef>
              <a:buNone/>
            </a:pPr>
            <a:endParaRPr lang="en-GB" sz="1800" b="1" dirty="0">
              <a:solidFill>
                <a:schemeClr val="tx1"/>
              </a:solidFill>
            </a:endParaRPr>
          </a:p>
          <a:p>
            <a:pPr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tx1"/>
                </a:solidFill>
              </a:rPr>
              <a:t>GPSRO observation error </a:t>
            </a:r>
            <a:r>
              <a:rPr lang="en-GB" sz="1800" dirty="0" smtClean="0">
                <a:solidFill>
                  <a:schemeClr val="tx1"/>
                </a:solidFill>
              </a:rPr>
              <a:t>adjustment</a:t>
            </a:r>
          </a:p>
          <a:p>
            <a:pPr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1800" b="1" dirty="0" smtClean="0">
                <a:solidFill>
                  <a:schemeClr val="tx1"/>
                </a:solidFill>
              </a:rPr>
              <a:t>Assimilation of aircraft humidity data</a:t>
            </a:r>
            <a:endParaRPr lang="en-GB" sz="1800" b="1" dirty="0">
              <a:solidFill>
                <a:schemeClr val="tx1"/>
              </a:solidFill>
            </a:endParaRPr>
          </a:p>
          <a:p>
            <a:pPr>
              <a:lnSpc>
                <a:spcPct val="90000"/>
              </a:lnSpc>
              <a:spcBef>
                <a:spcPts val="0"/>
              </a:spcBef>
            </a:pPr>
            <a:endParaRPr lang="en-US" sz="1800" dirty="0">
              <a:solidFill>
                <a:schemeClr val="tx1"/>
              </a:solidFill>
            </a:endParaRPr>
          </a:p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en-US" sz="1800" b="1" dirty="0">
                <a:solidFill>
                  <a:schemeClr val="tx1"/>
                </a:solidFill>
              </a:rPr>
              <a:t>EDA resolution TCo639 fc/outer loop, TL191/T191 inner loops</a:t>
            </a:r>
          </a:p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en-US" sz="1800" dirty="0">
                <a:solidFill>
                  <a:schemeClr val="tx1"/>
                </a:solidFill>
              </a:rPr>
              <a:t>Same hybrid B both in EDA and HRES</a:t>
            </a:r>
          </a:p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en-US" sz="1800" dirty="0" smtClean="0">
                <a:solidFill>
                  <a:schemeClr val="tx1"/>
                </a:solidFill>
              </a:rPr>
              <a:t>HRES-4DVAR inner loops: TL255</a:t>
            </a:r>
            <a:r>
              <a:rPr lang="en-US" sz="1800" dirty="0">
                <a:solidFill>
                  <a:schemeClr val="tx1"/>
                </a:solidFill>
              </a:rPr>
              <a:t>/TL319/TL399</a:t>
            </a:r>
          </a:p>
          <a:p>
            <a:pPr>
              <a:lnSpc>
                <a:spcPct val="90000"/>
              </a:lnSpc>
              <a:spcBef>
                <a:spcPts val="0"/>
              </a:spcBef>
            </a:pPr>
            <a:endParaRPr lang="en-US" sz="1800" dirty="0">
              <a:solidFill>
                <a:schemeClr val="tx1"/>
              </a:solidFill>
            </a:endParaRPr>
          </a:p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en-US" sz="1800" b="1" dirty="0" smtClean="0">
                <a:solidFill>
                  <a:schemeClr val="tx1"/>
                </a:solidFill>
              </a:rPr>
              <a:t>ENS resolution TCo639 to day 15; TCo319 to day 45.</a:t>
            </a:r>
            <a:endParaRPr lang="en-US" sz="1800" b="1" dirty="0">
              <a:solidFill>
                <a:schemeClr val="tx1"/>
              </a:solidFill>
            </a:endParaRPr>
          </a:p>
          <a:p>
            <a:pPr>
              <a:lnSpc>
                <a:spcPct val="90000"/>
              </a:lnSpc>
              <a:spcBef>
                <a:spcPts val="0"/>
              </a:spcBef>
            </a:pPr>
            <a:endParaRPr lang="en-US" sz="1800" dirty="0">
              <a:solidFill>
                <a:schemeClr val="tx1"/>
              </a:solidFill>
            </a:endParaRPr>
          </a:p>
          <a:p>
            <a:pPr>
              <a:lnSpc>
                <a:spcPct val="90000"/>
              </a:lnSpc>
            </a:pPr>
            <a:endParaRPr lang="en-US" sz="1800" dirty="0">
              <a:solidFill>
                <a:schemeClr val="tx1"/>
              </a:solidFill>
            </a:endParaRPr>
          </a:p>
          <a:p>
            <a:pPr marL="285750" indent="-285750">
              <a:lnSpc>
                <a:spcPct val="90000"/>
              </a:lnSpc>
            </a:pPr>
            <a:endParaRPr lang="en-GB" sz="1800" dirty="0">
              <a:solidFill>
                <a:srgbClr val="000000"/>
              </a:solidFill>
            </a:endParaRPr>
          </a:p>
          <a:p>
            <a:pPr marL="285750" indent="-285750">
              <a:lnSpc>
                <a:spcPct val="90000"/>
              </a:lnSpc>
            </a:pPr>
            <a:endParaRPr lang="en-US" sz="1800" dirty="0">
              <a:solidFill>
                <a:srgbClr val="000000"/>
              </a:solidFill>
            </a:endParaRPr>
          </a:p>
          <a:p>
            <a:pPr marL="285750" indent="-285750">
              <a:lnSpc>
                <a:spcPct val="90000"/>
              </a:lnSpc>
            </a:pPr>
            <a:endParaRPr lang="en-US" sz="1800" dirty="0">
              <a:solidFill>
                <a:srgbClr val="000000"/>
              </a:solidFill>
            </a:endParaRPr>
          </a:p>
          <a:p>
            <a:pPr lvl="1">
              <a:lnSpc>
                <a:spcPct val="90000"/>
              </a:lnSpc>
            </a:pPr>
            <a:endParaRPr lang="en-GB" sz="1800" dirty="0">
              <a:solidFill>
                <a:srgbClr val="000000"/>
              </a:solidFill>
            </a:endParaRPr>
          </a:p>
          <a:p>
            <a:pPr>
              <a:lnSpc>
                <a:spcPct val="90000"/>
              </a:lnSpc>
            </a:pPr>
            <a:endParaRPr lang="en-GB" sz="1800" dirty="0">
              <a:solidFill>
                <a:srgbClr val="000000"/>
              </a:solidFill>
            </a:endParaRPr>
          </a:p>
          <a:p>
            <a:pPr>
              <a:lnSpc>
                <a:spcPct val="90000"/>
              </a:lnSpc>
            </a:pPr>
            <a:endParaRPr lang="en-GB" sz="1800" dirty="0">
              <a:solidFill>
                <a:srgbClr val="000000"/>
              </a:solidFill>
            </a:endParaRPr>
          </a:p>
          <a:p>
            <a:pPr>
              <a:lnSpc>
                <a:spcPct val="90000"/>
              </a:lnSpc>
            </a:pPr>
            <a:endParaRPr lang="en-US" sz="1800" dirty="0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19592" y="1126719"/>
            <a:ext cx="7825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solidFill>
                  <a:srgbClr val="FF0000"/>
                </a:solidFill>
              </a:rPr>
              <a:t>MOD</a:t>
            </a:r>
            <a:endParaRPr lang="en-GB" sz="2000" dirty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75697" y="2729157"/>
            <a:ext cx="72648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dirty="0" smtClean="0">
                <a:solidFill>
                  <a:srgbClr val="00B050"/>
                </a:solidFill>
              </a:rPr>
              <a:t>OBS</a:t>
            </a:r>
            <a:endParaRPr lang="en-GB" sz="2000" dirty="0">
              <a:solidFill>
                <a:srgbClr val="00B05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03655" y="3316910"/>
            <a:ext cx="54213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dirty="0" smtClean="0">
                <a:solidFill>
                  <a:prstClr val="black"/>
                </a:solidFill>
              </a:rPr>
              <a:t>DA</a:t>
            </a:r>
            <a:endParaRPr lang="en-GB" sz="2000" dirty="0">
              <a:solidFill>
                <a:prstClr val="black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46843" y="4216730"/>
            <a:ext cx="78419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2000" dirty="0" smtClean="0">
                <a:solidFill>
                  <a:srgbClr val="0070C0"/>
                </a:solidFill>
              </a:rPr>
              <a:t>ENS </a:t>
            </a:r>
            <a:endParaRPr lang="en-GB" sz="2000" dirty="0">
              <a:solidFill>
                <a:srgbClr val="0070C0"/>
              </a:solidFill>
            </a:endParaRPr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8521730" y="6421021"/>
            <a:ext cx="579445" cy="331933"/>
          </a:xfrm>
        </p:spPr>
        <p:txBody>
          <a:bodyPr anchor="ctr" anchorCtr="0"/>
          <a:lstStyle/>
          <a:p>
            <a:fld id="{E4AB80EA-DB86-D849-B86F-15DAF31F0474}" type="slidenum">
              <a:rPr lang="en-US" sz="1200" smtClean="0"/>
              <a:pPr/>
              <a:t>10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444974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2454" y="360007"/>
            <a:ext cx="6650714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2800" dirty="0" smtClean="0">
                <a:solidFill>
                  <a:srgbClr val="376092"/>
                </a:solidFill>
                <a:cs typeface="Arial" panose="020B0604020202020204" pitchFamily="34" charset="0"/>
              </a:rPr>
              <a:t>41r2: EDA </a:t>
            </a:r>
            <a:r>
              <a:rPr lang="en-GB" sz="2800" dirty="0">
                <a:solidFill>
                  <a:srgbClr val="376092"/>
                </a:solidFill>
                <a:cs typeface="Arial" panose="020B0604020202020204" pitchFamily="34" charset="0"/>
              </a:rPr>
              <a:t>improvements, TCo639 + B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925018" y="4610748"/>
            <a:ext cx="11488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0C3DE5"/>
                </a:solidFill>
                <a:cs typeface="Arial" panose="020B0604020202020204" pitchFamily="34" charset="0"/>
              </a:rPr>
              <a:t>41r1 TL399 20150709 0900z</a:t>
            </a:r>
            <a:endParaRPr lang="en-GB" sz="1400" dirty="0">
              <a:solidFill>
                <a:srgbClr val="0C3DE5"/>
              </a:solidFill>
              <a:cs typeface="Arial" panose="020B0604020202020204" pitchFamily="34" charset="0"/>
            </a:endParaRPr>
          </a:p>
        </p:txBody>
      </p:sp>
      <p:pic>
        <p:nvPicPr>
          <p:cNvPr id="1026" name="Picture 2" descr="C:\Documents and Settings\ecmwf\My Documents\WorkWriting\FDRD_201509\vo_ses_0001_L114_850hPa_2015070906_ThreeTyphoons.png"/>
          <p:cNvPicPr>
            <a:picLocks noChangeAspect="1" noChangeArrowheads="1"/>
          </p:cNvPicPr>
          <p:nvPr/>
        </p:nvPicPr>
        <p:blipFill>
          <a:blip r:embed="rId2"/>
          <a:srcRect l="4535" t="22149" r="3055" b="3974"/>
          <a:stretch>
            <a:fillRect/>
          </a:stretch>
        </p:blipFill>
        <p:spPr bwMode="auto">
          <a:xfrm>
            <a:off x="906662" y="2417932"/>
            <a:ext cx="2700793" cy="2057819"/>
          </a:xfrm>
          <a:prstGeom prst="rect">
            <a:avLst/>
          </a:prstGeom>
          <a:noFill/>
        </p:spPr>
      </p:pic>
      <p:pic>
        <p:nvPicPr>
          <p:cNvPr id="1027" name="Picture 3" descr="C:\Documents and Settings\ecmwf\My Documents\WorkWriting\FDRD_201509\vo_ses_gd87_L114_850hPa_2015070906_ThreeTyphoons.png"/>
          <p:cNvPicPr>
            <a:picLocks noChangeAspect="1" noChangeArrowheads="1"/>
          </p:cNvPicPr>
          <p:nvPr/>
        </p:nvPicPr>
        <p:blipFill>
          <a:blip r:embed="rId3"/>
          <a:srcRect l="3686" t="24754" r="3676" b="3701"/>
          <a:stretch>
            <a:fillRect/>
          </a:stretch>
        </p:blipFill>
        <p:spPr bwMode="auto">
          <a:xfrm>
            <a:off x="3479346" y="2530149"/>
            <a:ext cx="2643247" cy="1945598"/>
          </a:xfrm>
          <a:prstGeom prst="rect">
            <a:avLst/>
          </a:prstGeom>
          <a:noFill/>
        </p:spPr>
      </p:pic>
      <p:pic>
        <p:nvPicPr>
          <p:cNvPr id="12" name="Picture 11" descr="Linfa,_Chan-hom,_and_Nangka_in_the_West_Pacific_-_Jul_9_2015_0230z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3661" y="2757608"/>
            <a:ext cx="2266657" cy="171814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13" name="Rectangle 12"/>
          <p:cNvSpPr/>
          <p:nvPr/>
        </p:nvSpPr>
        <p:spPr>
          <a:xfrm>
            <a:off x="6229218" y="4681603"/>
            <a:ext cx="30003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“</a:t>
            </a:r>
            <a:r>
              <a:rPr lang="en-US" dirty="0" err="1">
                <a:solidFill>
                  <a:srgbClr val="00B050"/>
                </a:solidFill>
              </a:rPr>
              <a:t>Linfa</a:t>
            </a:r>
            <a:r>
              <a:rPr lang="en-US" dirty="0">
                <a:solidFill>
                  <a:srgbClr val="00B050"/>
                </a:solidFill>
              </a:rPr>
              <a:t>, Chan-</a:t>
            </a:r>
            <a:r>
              <a:rPr lang="en-US" dirty="0" err="1">
                <a:solidFill>
                  <a:srgbClr val="00B050"/>
                </a:solidFill>
              </a:rPr>
              <a:t>hom</a:t>
            </a:r>
            <a:r>
              <a:rPr lang="en-US" dirty="0">
                <a:solidFill>
                  <a:srgbClr val="00B050"/>
                </a:solidFill>
              </a:rPr>
              <a:t>, and </a:t>
            </a:r>
            <a:r>
              <a:rPr lang="en-US" dirty="0" err="1">
                <a:solidFill>
                  <a:srgbClr val="00B050"/>
                </a:solidFill>
              </a:rPr>
              <a:t>Nangka</a:t>
            </a:r>
            <a:r>
              <a:rPr lang="en-US" dirty="0">
                <a:solidFill>
                  <a:srgbClr val="00B050"/>
                </a:solidFill>
              </a:rPr>
              <a:t>”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077120" y="4610748"/>
            <a:ext cx="11488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FF0000"/>
                </a:solidFill>
                <a:cs typeface="Arial" panose="020B0604020202020204" pitchFamily="34" charset="0"/>
              </a:rPr>
              <a:t>41r2 TCo639 20150709 0900z</a:t>
            </a:r>
          </a:p>
        </p:txBody>
      </p:sp>
      <p:sp>
        <p:nvSpPr>
          <p:cNvPr id="23" name="Rectangle 22"/>
          <p:cNvSpPr/>
          <p:nvPr/>
        </p:nvSpPr>
        <p:spPr>
          <a:xfrm>
            <a:off x="906661" y="1268760"/>
            <a:ext cx="683055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FF0000"/>
                </a:solidFill>
                <a:cs typeface="Arial" panose="020B0604020202020204" pitchFamily="34" charset="0"/>
              </a:rPr>
              <a:t>Higher TCo639 resolution, smaller-scale variance and B heavily weighted towards the days errors at smaller scales </a:t>
            </a:r>
            <a:r>
              <a:rPr lang="en-GB" dirty="0">
                <a:solidFill>
                  <a:srgbClr val="3333FF"/>
                </a:solidFill>
                <a:cs typeface="Arial" panose="020B0604020202020204" pitchFamily="34" charset="0"/>
              </a:rPr>
              <a:t>gives more accurate </a:t>
            </a:r>
            <a:r>
              <a:rPr lang="en-GB" dirty="0" smtClean="0">
                <a:solidFill>
                  <a:srgbClr val="3333FF"/>
                </a:solidFill>
                <a:cs typeface="Arial" panose="020B0604020202020204" pitchFamily="34" charset="0"/>
              </a:rPr>
              <a:t>analysis/forecasts and </a:t>
            </a:r>
            <a:r>
              <a:rPr lang="en-GB" dirty="0">
                <a:solidFill>
                  <a:srgbClr val="3333FF"/>
                </a:solidFill>
                <a:cs typeface="Arial" panose="020B0604020202020204" pitchFamily="34" charset="0"/>
              </a:rPr>
              <a:t>more spread where it matters.</a:t>
            </a:r>
          </a:p>
        </p:txBody>
      </p:sp>
      <p:sp>
        <p:nvSpPr>
          <p:cNvPr id="10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817256" y="6336033"/>
            <a:ext cx="3041021" cy="230657"/>
          </a:xfrm>
        </p:spPr>
        <p:txBody>
          <a:bodyPr/>
          <a:lstStyle/>
          <a:p>
            <a:pPr algn="ctr"/>
            <a:r>
              <a:rPr lang="en-US" smtClean="0"/>
              <a:t>European Centre for Medium-Range Weather Forecasts</a:t>
            </a:r>
            <a:endParaRPr lang="en-US" dirty="0"/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8521730" y="6421021"/>
            <a:ext cx="579445" cy="331933"/>
          </a:xfrm>
        </p:spPr>
        <p:txBody>
          <a:bodyPr anchor="ctr" anchorCtr="0"/>
          <a:lstStyle/>
          <a:p>
            <a:fld id="{E4AB80EA-DB86-D849-B86F-15DAF31F0474}" type="slidenum">
              <a:rPr lang="en-US" sz="1200" smtClean="0"/>
              <a:pPr/>
              <a:t>11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239685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z="3600" dirty="0" smtClean="0"/>
              <a:t>Since March 2016 we have also use aircraft </a:t>
            </a:r>
            <a:r>
              <a:rPr lang="en-GB" sz="3600" dirty="0"/>
              <a:t>humidity </a:t>
            </a:r>
            <a:r>
              <a:rPr lang="en-GB" sz="3600" dirty="0" smtClean="0"/>
              <a:t>observations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sz="2700" dirty="0" smtClean="0"/>
              <a:t>. </a:t>
            </a:r>
            <a:endParaRPr lang="en-GB" sz="27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2" y="1485916"/>
            <a:ext cx="4711153" cy="22535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0869" y="3735242"/>
            <a:ext cx="4662244" cy="22508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826103" y="1597045"/>
            <a:ext cx="3745899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GB" sz="2000" dirty="0">
                <a:solidFill>
                  <a:prstClr val="black"/>
                </a:solidFill>
              </a:rPr>
              <a:t>Number of </a:t>
            </a:r>
            <a:r>
              <a:rPr lang="en-GB" sz="2000" dirty="0" smtClean="0">
                <a:solidFill>
                  <a:prstClr val="black"/>
                </a:solidFill>
              </a:rPr>
              <a:t>Top </a:t>
            </a:r>
            <a:r>
              <a:rPr lang="en-GB" sz="2000" dirty="0">
                <a:solidFill>
                  <a:prstClr val="black"/>
                </a:solidFill>
              </a:rPr>
              <a:t>panel for upper troposphere (above 400 </a:t>
            </a:r>
            <a:r>
              <a:rPr lang="en-GB" sz="2000" dirty="0" err="1">
                <a:solidFill>
                  <a:prstClr val="black"/>
                </a:solidFill>
              </a:rPr>
              <a:t>hPa</a:t>
            </a:r>
            <a:r>
              <a:rPr lang="en-GB" sz="2000" dirty="0">
                <a:solidFill>
                  <a:prstClr val="black"/>
                </a:solidFill>
              </a:rPr>
              <a:t>). </a:t>
            </a:r>
            <a:endParaRPr lang="en-GB" sz="2000" dirty="0" smtClean="0">
              <a:solidFill>
                <a:prstClr val="black"/>
              </a:solidFill>
            </a:endParaRPr>
          </a:p>
          <a:p>
            <a:pPr defTabSz="914400"/>
            <a:endParaRPr lang="en-GB" sz="2000" dirty="0">
              <a:solidFill>
                <a:prstClr val="black"/>
              </a:solidFill>
            </a:endParaRPr>
          </a:p>
          <a:p>
            <a:pPr defTabSz="914400"/>
            <a:endParaRPr lang="en-GB" sz="2000" dirty="0" smtClean="0">
              <a:solidFill>
                <a:prstClr val="black"/>
              </a:solidFill>
            </a:endParaRPr>
          </a:p>
          <a:p>
            <a:pPr defTabSz="914400"/>
            <a:endParaRPr lang="en-GB" sz="2000" dirty="0">
              <a:solidFill>
                <a:prstClr val="black"/>
              </a:solidFill>
            </a:endParaRPr>
          </a:p>
          <a:p>
            <a:pPr defTabSz="914400"/>
            <a:endParaRPr lang="en-GB" sz="2000" dirty="0" smtClean="0">
              <a:solidFill>
                <a:prstClr val="black"/>
              </a:solidFill>
            </a:endParaRPr>
          </a:p>
          <a:p>
            <a:pPr defTabSz="914400"/>
            <a:endParaRPr lang="en-GB" sz="2000" dirty="0">
              <a:solidFill>
                <a:prstClr val="black"/>
              </a:solidFill>
            </a:endParaRPr>
          </a:p>
          <a:p>
            <a:pPr defTabSz="914400"/>
            <a:endParaRPr lang="en-GB" sz="2000" dirty="0" smtClean="0">
              <a:solidFill>
                <a:prstClr val="black"/>
              </a:solidFill>
            </a:endParaRPr>
          </a:p>
          <a:p>
            <a:pPr defTabSz="914400"/>
            <a:endParaRPr lang="en-GB" sz="2000" dirty="0">
              <a:solidFill>
                <a:prstClr val="black"/>
              </a:solidFill>
            </a:endParaRPr>
          </a:p>
          <a:p>
            <a:pPr defTabSz="914400"/>
            <a:r>
              <a:rPr lang="en-GB" sz="2000" dirty="0" smtClean="0">
                <a:solidFill>
                  <a:prstClr val="black"/>
                </a:solidFill>
              </a:rPr>
              <a:t>Bottom </a:t>
            </a:r>
            <a:r>
              <a:rPr lang="en-GB" sz="2000" dirty="0">
                <a:solidFill>
                  <a:prstClr val="black"/>
                </a:solidFill>
              </a:rPr>
              <a:t>panel for lower troposphere (below 700 </a:t>
            </a:r>
            <a:r>
              <a:rPr lang="en-GB" sz="2000" dirty="0" err="1">
                <a:solidFill>
                  <a:prstClr val="black"/>
                </a:solidFill>
              </a:rPr>
              <a:t>hPa</a:t>
            </a:r>
            <a:r>
              <a:rPr lang="en-GB" sz="2000" dirty="0">
                <a:solidFill>
                  <a:prstClr val="black"/>
                </a:solidFill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2674310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0901" y="1376772"/>
            <a:ext cx="4852643" cy="21602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AMDAR humidity data impact study  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12 hour fit to rain radar improves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1020" y="1440165"/>
            <a:ext cx="3629827" cy="3879051"/>
          </a:xfrm>
        </p:spPr>
        <p:txBody>
          <a:bodyPr/>
          <a:lstStyle/>
          <a:p>
            <a:r>
              <a:rPr lang="en-GB" dirty="0" smtClean="0"/>
              <a:t>Mean difference for control (top)</a:t>
            </a:r>
          </a:p>
          <a:p>
            <a:r>
              <a:rPr lang="en-GB" u="sng" dirty="0" smtClean="0"/>
              <a:t>AMDAR</a:t>
            </a:r>
            <a:r>
              <a:rPr lang="en-GB" dirty="0" smtClean="0"/>
              <a:t> (below) gives improved mean fit to NEXRAD precipitation (AMJ 2014)</a:t>
            </a:r>
          </a:p>
          <a:p>
            <a:r>
              <a:rPr lang="en-GB" dirty="0" smtClean="0"/>
              <a:t>Also slightly more NEXRAD reports pass quality control</a:t>
            </a:r>
          </a:p>
          <a:p>
            <a:r>
              <a:rPr lang="en-GB" dirty="0" smtClean="0"/>
              <a:t>Plots and statistics:       </a:t>
            </a:r>
            <a:r>
              <a:rPr lang="en-GB" dirty="0" smtClean="0"/>
              <a:t>             </a:t>
            </a:r>
            <a:r>
              <a:rPr lang="en-GB" dirty="0" smtClean="0"/>
              <a:t>P Lopez (ECMWF)</a:t>
            </a: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86058" y="3402808"/>
            <a:ext cx="4852232" cy="2564474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 bwMode="auto">
          <a:xfrm>
            <a:off x="6964881" y="2024844"/>
            <a:ext cx="864096" cy="810090"/>
          </a:xfrm>
          <a:prstGeom prst="ellipse">
            <a:avLst/>
          </a:prstGeom>
          <a:noFill/>
          <a:ln w="508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350" b="1">
              <a:solidFill>
                <a:srgbClr val="000000"/>
              </a:solidFill>
              <a:ea typeface="ＭＳ Ｐゴシック" charset="-128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6993404" y="4285642"/>
            <a:ext cx="864096" cy="810090"/>
          </a:xfrm>
          <a:prstGeom prst="ellipse">
            <a:avLst/>
          </a:prstGeom>
          <a:noFill/>
          <a:ln w="508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350" b="1">
              <a:solidFill>
                <a:srgbClr val="000000"/>
              </a:solidFill>
              <a:ea typeface="ＭＳ Ｐゴシック" charset="-128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9379" y="4186685"/>
            <a:ext cx="3988566" cy="15465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GB" sz="1350" i="1" dirty="0">
                <a:solidFill>
                  <a:srgbClr val="000000"/>
                </a:solidFill>
              </a:rPr>
              <a:t>Mean fit to NEXRAD/SYNOP 6-hour accumulated precipitation fields: normalised departures for 1 April – 30 June 2014.  Left control experiment, right trial experiment using aircraft humidity observations.  The largest improvements (more grey squares indicating little bias) are north of 40°N. </a:t>
            </a:r>
            <a:endParaRPr lang="en-GB" sz="135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0957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657199" y="360003"/>
            <a:ext cx="8271055" cy="551841"/>
          </a:xfrm>
          <a:prstGeom prst="rect">
            <a:avLst/>
          </a:prstGeom>
        </p:spPr>
        <p:txBody>
          <a:bodyPr lIns="0" tIns="0" rIns="0" bIns="0"/>
          <a:lstStyle>
            <a:lvl1pPr algn="l" defTabSz="457207" rtl="0" eaLnBrk="1" latinLnBrk="0" hangingPunct="1">
              <a:lnSpc>
                <a:spcPts val="2801"/>
              </a:lnSpc>
              <a:spcBef>
                <a:spcPct val="0"/>
              </a:spcBef>
              <a:buNone/>
              <a:defRPr sz="2399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588" indent="-1588">
              <a:spcBef>
                <a:spcPts val="0"/>
              </a:spcBef>
            </a:pPr>
            <a:r>
              <a:rPr lang="en-GB" sz="2800" dirty="0" smtClean="0">
                <a:solidFill>
                  <a:srgbClr val="064E83"/>
                </a:solidFill>
              </a:rPr>
              <a:t>Cycle 43r1 </a:t>
            </a:r>
            <a:r>
              <a:rPr lang="en-GB" sz="2800" dirty="0" smtClean="0">
                <a:solidFill>
                  <a:srgbClr val="064E83"/>
                </a:solidFill>
              </a:rPr>
              <a:t>(22 </a:t>
            </a:r>
            <a:r>
              <a:rPr lang="en-GB" sz="2800" dirty="0">
                <a:solidFill>
                  <a:srgbClr val="064E83"/>
                </a:solidFill>
              </a:rPr>
              <a:t>Nov 2016) – Highlights</a:t>
            </a:r>
            <a:endParaRPr lang="en-GB" sz="2800" dirty="0">
              <a:solidFill>
                <a:srgbClr val="1F3692"/>
              </a:solidFill>
              <a:ea typeface="ＭＳ Ｐゴシック" pitchFamily="-107" charset="-128"/>
            </a:endParaRPr>
          </a:p>
        </p:txBody>
      </p:sp>
      <p:sp>
        <p:nvSpPr>
          <p:cNvPr id="38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817254" y="6308258"/>
            <a:ext cx="3041021" cy="230657"/>
          </a:xfrm>
        </p:spPr>
        <p:txBody>
          <a:bodyPr/>
          <a:lstStyle/>
          <a:p>
            <a:pPr algn="ctr"/>
            <a:r>
              <a:rPr lang="en-US" smtClean="0"/>
              <a:t>European Centre for Medium-Range Weather Forecasts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4294967295"/>
          </p:nvPr>
        </p:nvSpPr>
        <p:spPr>
          <a:xfrm>
            <a:off x="1076733" y="1257557"/>
            <a:ext cx="8067267" cy="5023733"/>
          </a:xfrm>
          <a:prstGeom prst="rect">
            <a:avLst/>
          </a:prstGeom>
        </p:spPr>
        <p:txBody>
          <a:bodyPr>
            <a:noAutofit/>
          </a:bodyPr>
          <a:lstStyle/>
          <a:p>
            <a:pPr marL="285750" indent="-285750">
              <a:lnSpc>
                <a:spcPct val="90000"/>
              </a:lnSpc>
              <a:spcBef>
                <a:spcPts val="0"/>
              </a:spcBef>
            </a:pPr>
            <a:r>
              <a:rPr lang="en-GB" sz="1800" dirty="0">
                <a:solidFill>
                  <a:schemeClr val="tx1"/>
                </a:solidFill>
              </a:rPr>
              <a:t>Correction to up-draught momentum and environment for shallow convection</a:t>
            </a:r>
          </a:p>
          <a:p>
            <a:pPr marL="285750" indent="-285750">
              <a:lnSpc>
                <a:spcPct val="90000"/>
              </a:lnSpc>
              <a:spcBef>
                <a:spcPts val="0"/>
              </a:spcBef>
            </a:pPr>
            <a:r>
              <a:rPr lang="en-GB" sz="1800" dirty="0" smtClean="0">
                <a:solidFill>
                  <a:schemeClr val="tx1"/>
                </a:solidFill>
              </a:rPr>
              <a:t>Adjustment </a:t>
            </a:r>
            <a:r>
              <a:rPr lang="en-GB" sz="1800" dirty="0">
                <a:solidFill>
                  <a:schemeClr val="tx1"/>
                </a:solidFill>
              </a:rPr>
              <a:t>to </a:t>
            </a:r>
            <a:r>
              <a:rPr lang="en-GB" sz="1800" dirty="0" smtClean="0">
                <a:solidFill>
                  <a:schemeClr val="tx1"/>
                </a:solidFill>
              </a:rPr>
              <a:t>evapotranspiration (shut </a:t>
            </a:r>
            <a:r>
              <a:rPr lang="en-GB" sz="1800" dirty="0">
                <a:solidFill>
                  <a:schemeClr val="tx1"/>
                </a:solidFill>
              </a:rPr>
              <a:t>down when </a:t>
            </a:r>
            <a:r>
              <a:rPr lang="en-GB" sz="1800" dirty="0" smtClean="0">
                <a:solidFill>
                  <a:schemeClr val="tx1"/>
                </a:solidFill>
              </a:rPr>
              <a:t>first </a:t>
            </a:r>
            <a:r>
              <a:rPr lang="en-GB" sz="1800" dirty="0">
                <a:solidFill>
                  <a:schemeClr val="tx1"/>
                </a:solidFill>
              </a:rPr>
              <a:t>soil layer is </a:t>
            </a:r>
            <a:r>
              <a:rPr lang="en-GB" sz="1800" dirty="0" smtClean="0">
                <a:solidFill>
                  <a:schemeClr val="tx1"/>
                </a:solidFill>
              </a:rPr>
              <a:t>frozen)</a:t>
            </a:r>
            <a:endParaRPr lang="en-GB" sz="1800" dirty="0">
              <a:solidFill>
                <a:schemeClr val="tx1"/>
              </a:solidFill>
            </a:endParaRPr>
          </a:p>
          <a:p>
            <a:pPr marL="285750" indent="-285750">
              <a:lnSpc>
                <a:spcPct val="90000"/>
              </a:lnSpc>
              <a:spcBef>
                <a:spcPts val="0"/>
              </a:spcBef>
            </a:pPr>
            <a:r>
              <a:rPr lang="en-GB" sz="1800" dirty="0">
                <a:solidFill>
                  <a:schemeClr val="tx1"/>
                </a:solidFill>
              </a:rPr>
              <a:t>Modify land surface coupling coefficients to reduce diurnal cycle T2m </a:t>
            </a:r>
            <a:r>
              <a:rPr lang="en-GB" sz="1800" dirty="0" smtClean="0">
                <a:solidFill>
                  <a:schemeClr val="tx1"/>
                </a:solidFill>
              </a:rPr>
              <a:t>errors</a:t>
            </a:r>
          </a:p>
          <a:p>
            <a:pPr marL="285750" indent="-285750">
              <a:lnSpc>
                <a:spcPct val="90000"/>
              </a:lnSpc>
              <a:spcBef>
                <a:spcPts val="0"/>
              </a:spcBef>
            </a:pPr>
            <a:endParaRPr lang="en-US" sz="1800" dirty="0" smtClean="0">
              <a:solidFill>
                <a:schemeClr val="tx1"/>
              </a:solidFill>
            </a:endParaRPr>
          </a:p>
          <a:p>
            <a:pPr marL="285750" indent="-285750">
              <a:lnSpc>
                <a:spcPct val="90000"/>
              </a:lnSpc>
              <a:spcBef>
                <a:spcPts val="0"/>
              </a:spcBef>
            </a:pPr>
            <a:r>
              <a:rPr lang="en-GB" sz="1800" dirty="0" smtClean="0">
                <a:solidFill>
                  <a:schemeClr val="tx1"/>
                </a:solidFill>
              </a:rPr>
              <a:t>Assimilation </a:t>
            </a:r>
            <a:r>
              <a:rPr lang="en-GB" sz="1800" dirty="0">
                <a:solidFill>
                  <a:schemeClr val="tx1"/>
                </a:solidFill>
              </a:rPr>
              <a:t>of NEXRAD </a:t>
            </a:r>
            <a:r>
              <a:rPr lang="en-GB" sz="1800" dirty="0" smtClean="0">
                <a:solidFill>
                  <a:schemeClr val="tx1"/>
                </a:solidFill>
              </a:rPr>
              <a:t>snowfall</a:t>
            </a:r>
          </a:p>
          <a:p>
            <a:pPr marL="285750" indent="-285750">
              <a:lnSpc>
                <a:spcPct val="90000"/>
              </a:lnSpc>
              <a:spcBef>
                <a:spcPts val="0"/>
              </a:spcBef>
            </a:pPr>
            <a:r>
              <a:rPr lang="en-GB" sz="1800" b="1" dirty="0" smtClean="0">
                <a:solidFill>
                  <a:schemeClr val="tx1"/>
                </a:solidFill>
              </a:rPr>
              <a:t>Updated </a:t>
            </a:r>
            <a:r>
              <a:rPr lang="en-GB" sz="1800" b="1" dirty="0">
                <a:solidFill>
                  <a:schemeClr val="tx1"/>
                </a:solidFill>
              </a:rPr>
              <a:t>observation error covariance </a:t>
            </a:r>
            <a:r>
              <a:rPr lang="en-GB" sz="1800" b="1" dirty="0" smtClean="0">
                <a:solidFill>
                  <a:schemeClr val="tx1"/>
                </a:solidFill>
              </a:rPr>
              <a:t>matrices for </a:t>
            </a:r>
            <a:r>
              <a:rPr lang="en-GB" sz="1800" b="1" dirty="0">
                <a:solidFill>
                  <a:schemeClr val="tx1"/>
                </a:solidFill>
              </a:rPr>
              <a:t>IASI and </a:t>
            </a:r>
            <a:r>
              <a:rPr lang="en-GB" sz="1800" b="1" dirty="0" smtClean="0">
                <a:solidFill>
                  <a:schemeClr val="tx1"/>
                </a:solidFill>
              </a:rPr>
              <a:t>CrIS</a:t>
            </a:r>
          </a:p>
          <a:p>
            <a:pPr marL="285750" indent="-285750">
              <a:lnSpc>
                <a:spcPct val="90000"/>
              </a:lnSpc>
              <a:spcBef>
                <a:spcPts val="0"/>
              </a:spcBef>
            </a:pPr>
            <a:r>
              <a:rPr lang="en-GB" sz="1800" dirty="0" smtClean="0">
                <a:solidFill>
                  <a:schemeClr val="tx1"/>
                </a:solidFill>
              </a:rPr>
              <a:t>Improved aerosol screening for IR sounders, plus new CrIS channel selection</a:t>
            </a:r>
          </a:p>
          <a:p>
            <a:pPr marL="285750" indent="-285750">
              <a:lnSpc>
                <a:spcPct val="90000"/>
              </a:lnSpc>
              <a:spcBef>
                <a:spcPts val="0"/>
              </a:spcBef>
            </a:pPr>
            <a:r>
              <a:rPr lang="en-GB" sz="1800" b="1" dirty="0" smtClean="0">
                <a:solidFill>
                  <a:schemeClr val="tx1"/>
                </a:solidFill>
              </a:rPr>
              <a:t>Slant</a:t>
            </a:r>
            <a:r>
              <a:rPr lang="en-GB" sz="1800" b="1" dirty="0">
                <a:solidFill>
                  <a:schemeClr val="tx1"/>
                </a:solidFill>
              </a:rPr>
              <a:t>-path </a:t>
            </a:r>
            <a:r>
              <a:rPr lang="en-GB" sz="1800" b="1" dirty="0" err="1">
                <a:solidFill>
                  <a:schemeClr val="tx1"/>
                </a:solidFill>
              </a:rPr>
              <a:t>radiative</a:t>
            </a:r>
            <a:r>
              <a:rPr lang="en-GB" sz="1800" b="1" dirty="0">
                <a:solidFill>
                  <a:schemeClr val="tx1"/>
                </a:solidFill>
              </a:rPr>
              <a:t> transfer for all clear-sky sounder radiances</a:t>
            </a:r>
          </a:p>
          <a:p>
            <a:pPr>
              <a:lnSpc>
                <a:spcPct val="90000"/>
              </a:lnSpc>
              <a:spcBef>
                <a:spcPts val="0"/>
              </a:spcBef>
            </a:pPr>
            <a:endParaRPr lang="en-US" sz="1800" dirty="0">
              <a:solidFill>
                <a:schemeClr val="tx1"/>
              </a:solidFill>
            </a:endParaRPr>
          </a:p>
          <a:p>
            <a:pPr marL="285750" indent="-285750">
              <a:lnSpc>
                <a:spcPct val="90000"/>
              </a:lnSpc>
              <a:spcBef>
                <a:spcPts val="0"/>
              </a:spcBef>
            </a:pPr>
            <a:r>
              <a:rPr lang="en-GB" sz="1800" dirty="0" smtClean="0">
                <a:solidFill>
                  <a:schemeClr val="tx1"/>
                </a:solidFill>
              </a:rPr>
              <a:t>Reintroduction of model </a:t>
            </a:r>
            <a:r>
              <a:rPr lang="en-GB" sz="1800" dirty="0">
                <a:solidFill>
                  <a:schemeClr val="tx1"/>
                </a:solidFill>
              </a:rPr>
              <a:t>error forcing in the </a:t>
            </a:r>
            <a:r>
              <a:rPr lang="en-GB" sz="1800" dirty="0" err="1" smtClean="0">
                <a:solidFill>
                  <a:schemeClr val="tx1"/>
                </a:solidFill>
              </a:rPr>
              <a:t>strato</a:t>
            </a:r>
            <a:r>
              <a:rPr lang="en-GB" sz="1800" dirty="0" smtClean="0">
                <a:solidFill>
                  <a:schemeClr val="tx1"/>
                </a:solidFill>
              </a:rPr>
              <a:t> (L1</a:t>
            </a:r>
            <a:r>
              <a:rPr lang="en-GB" sz="1800" dirty="0">
                <a:solidFill>
                  <a:schemeClr val="tx1"/>
                </a:solidFill>
              </a:rPr>
              <a:t>-</a:t>
            </a:r>
            <a:r>
              <a:rPr lang="en-GB" sz="1800" dirty="0" smtClean="0">
                <a:solidFill>
                  <a:schemeClr val="tx1"/>
                </a:solidFill>
              </a:rPr>
              <a:t>44) </a:t>
            </a:r>
          </a:p>
          <a:p>
            <a:pPr marL="285750" indent="-285750">
              <a:lnSpc>
                <a:spcPct val="90000"/>
              </a:lnSpc>
              <a:spcBef>
                <a:spcPts val="0"/>
              </a:spcBef>
            </a:pPr>
            <a:r>
              <a:rPr lang="en-GB" sz="1800" dirty="0" smtClean="0">
                <a:solidFill>
                  <a:schemeClr val="tx1"/>
                </a:solidFill>
              </a:rPr>
              <a:t>Increase </a:t>
            </a:r>
            <a:r>
              <a:rPr lang="en-GB" sz="1800" dirty="0">
                <a:solidFill>
                  <a:schemeClr val="tx1"/>
                </a:solidFill>
              </a:rPr>
              <a:t>in the resolution of EDA variance (SES) calculation to TL399</a:t>
            </a:r>
          </a:p>
          <a:p>
            <a:pPr marL="285750" indent="-285750">
              <a:lnSpc>
                <a:spcPct val="90000"/>
              </a:lnSpc>
              <a:spcBef>
                <a:spcPts val="0"/>
              </a:spcBef>
            </a:pPr>
            <a:r>
              <a:rPr lang="en-GB" sz="1800" dirty="0">
                <a:solidFill>
                  <a:schemeClr val="tx1"/>
                </a:solidFill>
              </a:rPr>
              <a:t>New wavelet noise filter for EDA variances (SES) based on TCo639 </a:t>
            </a:r>
            <a:r>
              <a:rPr lang="en-GB" sz="1800" dirty="0" smtClean="0">
                <a:solidFill>
                  <a:schemeClr val="tx1"/>
                </a:solidFill>
              </a:rPr>
              <a:t>EDA’s</a:t>
            </a:r>
          </a:p>
          <a:p>
            <a:pPr marL="285750" indent="-285750">
              <a:lnSpc>
                <a:spcPct val="90000"/>
              </a:lnSpc>
              <a:spcBef>
                <a:spcPts val="0"/>
              </a:spcBef>
            </a:pPr>
            <a:r>
              <a:rPr lang="en-GB" sz="1800" dirty="0" smtClean="0">
                <a:solidFill>
                  <a:schemeClr val="tx1"/>
                </a:solidFill>
              </a:rPr>
              <a:t>New SST perturbations in EDA</a:t>
            </a:r>
          </a:p>
          <a:p>
            <a:pPr marL="285750" indent="-285750">
              <a:lnSpc>
                <a:spcPct val="90000"/>
              </a:lnSpc>
              <a:spcBef>
                <a:spcPts val="0"/>
              </a:spcBef>
            </a:pPr>
            <a:r>
              <a:rPr lang="en-GB" sz="1800" b="1" dirty="0" smtClean="0">
                <a:solidFill>
                  <a:schemeClr val="tx1"/>
                </a:solidFill>
              </a:rPr>
              <a:t>Improved screen level assimilation when model height ≠ observation height.</a:t>
            </a:r>
          </a:p>
          <a:p>
            <a:pPr marL="285750" indent="-285750">
              <a:lnSpc>
                <a:spcPct val="90000"/>
              </a:lnSpc>
              <a:spcBef>
                <a:spcPts val="300"/>
              </a:spcBef>
            </a:pPr>
            <a:endParaRPr lang="en-GB" sz="1800" dirty="0">
              <a:solidFill>
                <a:schemeClr val="tx1"/>
              </a:solidFill>
            </a:endParaRPr>
          </a:p>
          <a:p>
            <a:pPr>
              <a:lnSpc>
                <a:spcPct val="90000"/>
              </a:lnSpc>
            </a:pPr>
            <a:endParaRPr lang="en-US" sz="1800" dirty="0">
              <a:solidFill>
                <a:schemeClr val="tx1"/>
              </a:solidFill>
            </a:endParaRPr>
          </a:p>
          <a:p>
            <a:pPr marL="285750" indent="-285750">
              <a:lnSpc>
                <a:spcPct val="90000"/>
              </a:lnSpc>
            </a:pPr>
            <a:endParaRPr lang="en-GB" sz="1800" dirty="0">
              <a:solidFill>
                <a:schemeClr val="tx1"/>
              </a:solidFill>
            </a:endParaRPr>
          </a:p>
          <a:p>
            <a:pPr marL="285750" indent="-285750">
              <a:lnSpc>
                <a:spcPct val="90000"/>
              </a:lnSpc>
            </a:pPr>
            <a:endParaRPr lang="en-US" sz="1800" dirty="0">
              <a:solidFill>
                <a:schemeClr val="tx1"/>
              </a:solidFill>
            </a:endParaRPr>
          </a:p>
          <a:p>
            <a:pPr marL="285750" indent="-285750">
              <a:lnSpc>
                <a:spcPct val="90000"/>
              </a:lnSpc>
            </a:pPr>
            <a:endParaRPr lang="en-US" sz="1800" dirty="0">
              <a:solidFill>
                <a:schemeClr val="tx1"/>
              </a:solidFill>
            </a:endParaRPr>
          </a:p>
          <a:p>
            <a:pPr lvl="1">
              <a:lnSpc>
                <a:spcPct val="90000"/>
              </a:lnSpc>
            </a:pPr>
            <a:endParaRPr lang="en-GB" sz="1800" dirty="0">
              <a:solidFill>
                <a:schemeClr val="tx1"/>
              </a:solidFill>
            </a:endParaRPr>
          </a:p>
          <a:p>
            <a:pPr>
              <a:lnSpc>
                <a:spcPct val="90000"/>
              </a:lnSpc>
            </a:pPr>
            <a:endParaRPr lang="en-GB" sz="1800" dirty="0">
              <a:solidFill>
                <a:schemeClr val="tx1"/>
              </a:solidFill>
            </a:endParaRPr>
          </a:p>
          <a:p>
            <a:pPr>
              <a:lnSpc>
                <a:spcPct val="90000"/>
              </a:lnSpc>
            </a:pPr>
            <a:endParaRPr lang="en-GB" sz="1800" dirty="0">
              <a:solidFill>
                <a:schemeClr val="tx1"/>
              </a:solidFill>
            </a:endParaRPr>
          </a:p>
          <a:p>
            <a:pPr>
              <a:lnSpc>
                <a:spcPct val="90000"/>
              </a:lnSpc>
            </a:pP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17059" y="1553122"/>
            <a:ext cx="9193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solidFill>
                  <a:srgbClr val="FF0000"/>
                </a:solidFill>
              </a:rPr>
              <a:t>MOD</a:t>
            </a:r>
            <a:endParaRPr lang="en-GB" sz="2000" dirty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01279" y="2979659"/>
            <a:ext cx="72648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dirty="0" smtClean="0">
                <a:solidFill>
                  <a:srgbClr val="00B050"/>
                </a:solidFill>
              </a:rPr>
              <a:t>OBS</a:t>
            </a:r>
            <a:endParaRPr lang="en-GB" sz="2000" dirty="0">
              <a:solidFill>
                <a:srgbClr val="00B05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73415" y="4403507"/>
            <a:ext cx="54213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dirty="0" smtClean="0">
                <a:solidFill>
                  <a:prstClr val="black"/>
                </a:solidFill>
              </a:rPr>
              <a:t>DA</a:t>
            </a:r>
            <a:endParaRPr lang="en-GB" sz="2000" dirty="0">
              <a:solidFill>
                <a:prstClr val="black"/>
              </a:solidFill>
            </a:endParaRPr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8521730" y="6421017"/>
            <a:ext cx="579445" cy="331933"/>
          </a:xfrm>
        </p:spPr>
        <p:txBody>
          <a:bodyPr anchor="ctr" anchorCtr="0"/>
          <a:lstStyle/>
          <a:p>
            <a:fld id="{E4AB80EA-DB86-D849-B86F-15DAF31F0474}" type="slidenum">
              <a:rPr lang="en-US" sz="1200" smtClean="0"/>
              <a:pPr/>
              <a:t>14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812569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458590" y="360007"/>
            <a:ext cx="8469662" cy="551841"/>
          </a:xfrm>
          <a:prstGeom prst="rect">
            <a:avLst/>
          </a:prstGeom>
        </p:spPr>
        <p:txBody>
          <a:bodyPr lIns="0" tIns="0" rIns="0" bIns="0"/>
          <a:lstStyle>
            <a:lvl1pPr algn="l" defTabSz="457207" rtl="0" eaLnBrk="1" latinLnBrk="0" hangingPunct="1">
              <a:lnSpc>
                <a:spcPts val="2801"/>
              </a:lnSpc>
              <a:spcBef>
                <a:spcPct val="0"/>
              </a:spcBef>
              <a:buNone/>
              <a:defRPr sz="2399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588" indent="-1588">
              <a:spcBef>
                <a:spcPts val="0"/>
              </a:spcBef>
            </a:pPr>
            <a:r>
              <a:rPr lang="en-GB" sz="2800" dirty="0">
                <a:solidFill>
                  <a:srgbClr val="064E83"/>
                </a:solidFill>
              </a:rPr>
              <a:t>43r1: Slant-path radiative transfer</a:t>
            </a:r>
            <a:endParaRPr lang="en-GB" sz="2800" dirty="0">
              <a:solidFill>
                <a:srgbClr val="064E83"/>
              </a:solidFill>
              <a:ea typeface="ＭＳ Ｐゴシック" pitchFamily="-107" charset="-128"/>
            </a:endParaRPr>
          </a:p>
        </p:txBody>
      </p:sp>
      <p:sp>
        <p:nvSpPr>
          <p:cNvPr id="38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817256" y="6308262"/>
            <a:ext cx="3041021" cy="230657"/>
          </a:xfrm>
        </p:spPr>
        <p:txBody>
          <a:bodyPr/>
          <a:lstStyle/>
          <a:p>
            <a:pPr algn="ctr"/>
            <a:r>
              <a:rPr lang="en-US" smtClean="0"/>
              <a:t>European Centre for Medium-Range Weather Forecasts</a:t>
            </a:r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1128849" y="1738489"/>
            <a:ext cx="2709914" cy="365760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8521730" y="6421021"/>
            <a:ext cx="579445" cy="331933"/>
          </a:xfrm>
        </p:spPr>
        <p:txBody>
          <a:bodyPr anchor="ctr" anchorCtr="0"/>
          <a:lstStyle/>
          <a:p>
            <a:fld id="{E4AB80EA-DB86-D849-B86F-15DAF31F0474}" type="slidenum">
              <a:rPr lang="en-US" sz="1200" smtClean="0"/>
              <a:pPr/>
              <a:t>15</a:t>
            </a:fld>
            <a:endParaRPr lang="en-US" sz="12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590" y="1066832"/>
            <a:ext cx="763746" cy="924944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 bwMode="auto">
          <a:xfrm flipV="1">
            <a:off x="3838766" y="1268760"/>
            <a:ext cx="1" cy="4138618"/>
          </a:xfrm>
          <a:prstGeom prst="line">
            <a:avLst/>
          </a:prstGeom>
          <a:solidFill>
            <a:srgbClr val="00B8FF"/>
          </a:solidFill>
          <a:ln w="44450" cap="flat" cmpd="sng" algn="ctr">
            <a:solidFill>
              <a:srgbClr val="2E3F4C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" name="TextBox 8"/>
          <p:cNvSpPr txBox="1"/>
          <p:nvPr/>
        </p:nvSpPr>
        <p:spPr>
          <a:xfrm>
            <a:off x="1924334" y="1220563"/>
            <a:ext cx="191443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GB" dirty="0" smtClean="0">
                <a:solidFill>
                  <a:prstClr val="black"/>
                </a:solidFill>
              </a:rPr>
              <a:t>Profile </a:t>
            </a:r>
            <a:r>
              <a:rPr lang="en-GB" dirty="0" smtClean="0">
                <a:solidFill>
                  <a:prstClr val="black"/>
                </a:solidFill>
              </a:rPr>
              <a:t>previously used </a:t>
            </a:r>
            <a:r>
              <a:rPr lang="en-GB" dirty="0" smtClean="0">
                <a:solidFill>
                  <a:prstClr val="black"/>
                </a:solidFill>
              </a:rPr>
              <a:t>in the IFS for radiative transfer calculations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973352" y="3606162"/>
            <a:ext cx="8899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00"/>
            <a:r>
              <a:rPr lang="en-GB" dirty="0" smtClean="0">
                <a:solidFill>
                  <a:prstClr val="black"/>
                </a:solidFill>
              </a:rPr>
              <a:t>Zenith </a:t>
            </a:r>
          </a:p>
          <a:p>
            <a:pPr algn="ctr" defTabSz="914400"/>
            <a:r>
              <a:rPr lang="en-GB" dirty="0" smtClean="0">
                <a:solidFill>
                  <a:prstClr val="black"/>
                </a:solidFill>
              </a:rPr>
              <a:t>angle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58240" y="2680509"/>
            <a:ext cx="172819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GB" dirty="0" smtClean="0">
                <a:solidFill>
                  <a:prstClr val="black"/>
                </a:solidFill>
              </a:rPr>
              <a:t>Profile used in </a:t>
            </a:r>
          </a:p>
          <a:p>
            <a:pPr defTabSz="914400"/>
            <a:r>
              <a:rPr lang="en-GB" dirty="0" smtClean="0">
                <a:solidFill>
                  <a:prstClr val="black"/>
                </a:solidFill>
              </a:rPr>
              <a:t>slant-path radiative transfer calculations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6966" y="1526987"/>
            <a:ext cx="3672134" cy="4777859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>
            <a:off x="880534" y="5396097"/>
            <a:ext cx="3225800" cy="11289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 flipV="1">
            <a:off x="1128850" y="1738489"/>
            <a:ext cx="2709913" cy="3657600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4724403" y="616656"/>
            <a:ext cx="34194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GB" b="1" dirty="0" smtClean="0">
                <a:solidFill>
                  <a:prstClr val="black"/>
                </a:solidFill>
              </a:rPr>
              <a:t>Effect on departure statistics:</a:t>
            </a:r>
          </a:p>
          <a:p>
            <a:pPr algn="ctr" defTabSz="914400"/>
            <a:r>
              <a:rPr lang="en-GB" dirty="0" smtClean="0">
                <a:solidFill>
                  <a:prstClr val="black"/>
                </a:solidFill>
              </a:rPr>
              <a:t>E.g., </a:t>
            </a:r>
            <a:r>
              <a:rPr lang="en-GB" dirty="0" err="1">
                <a:solidFill>
                  <a:prstClr val="black"/>
                </a:solidFill>
              </a:rPr>
              <a:t>s</a:t>
            </a:r>
            <a:r>
              <a:rPr lang="en-GB" dirty="0" err="1" smtClean="0">
                <a:solidFill>
                  <a:prstClr val="black"/>
                </a:solidFill>
              </a:rPr>
              <a:t>tdev</a:t>
            </a:r>
            <a:r>
              <a:rPr lang="en-GB" dirty="0" smtClean="0">
                <a:solidFill>
                  <a:prstClr val="black"/>
                </a:solidFill>
              </a:rPr>
              <a:t>(</a:t>
            </a:r>
            <a:r>
              <a:rPr lang="en-GB" dirty="0" err="1" smtClean="0">
                <a:solidFill>
                  <a:prstClr val="black"/>
                </a:solidFill>
              </a:rPr>
              <a:t>Obs</a:t>
            </a:r>
            <a:r>
              <a:rPr lang="en-GB" dirty="0" smtClean="0">
                <a:solidFill>
                  <a:prstClr val="black"/>
                </a:solidFill>
              </a:rPr>
              <a:t>-FG), ATMS, </a:t>
            </a:r>
          </a:p>
          <a:p>
            <a:pPr algn="ctr" defTabSz="914400"/>
            <a:r>
              <a:rPr lang="en-GB" dirty="0" smtClean="0">
                <a:solidFill>
                  <a:prstClr val="black"/>
                </a:solidFill>
              </a:rPr>
              <a:t>channel 9, by scan-position</a:t>
            </a:r>
            <a:endParaRPr lang="en-GB" dirty="0">
              <a:solidFill>
                <a:prstClr val="black"/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 bwMode="auto">
          <a:xfrm flipH="1">
            <a:off x="7959944" y="1844824"/>
            <a:ext cx="183928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" name="Straight Connector 16"/>
          <p:cNvCxnSpPr/>
          <p:nvPr/>
        </p:nvCxnSpPr>
        <p:spPr bwMode="auto">
          <a:xfrm flipH="1">
            <a:off x="7959944" y="2348880"/>
            <a:ext cx="183928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8" name="Straight Arrow Connector 17"/>
          <p:cNvCxnSpPr/>
          <p:nvPr/>
        </p:nvCxnSpPr>
        <p:spPr bwMode="auto">
          <a:xfrm>
            <a:off x="8143870" y="1844832"/>
            <a:ext cx="0" cy="537961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triangle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9" name="TextBox 18"/>
          <p:cNvSpPr txBox="1"/>
          <p:nvPr/>
        </p:nvSpPr>
        <p:spPr>
          <a:xfrm>
            <a:off x="7959944" y="1803346"/>
            <a:ext cx="140242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GB" sz="1700" dirty="0" smtClean="0">
                <a:solidFill>
                  <a:prstClr val="black"/>
                </a:solidFill>
              </a:rPr>
              <a:t>Up to 15 % reduction</a:t>
            </a:r>
          </a:p>
        </p:txBody>
      </p:sp>
    </p:spTree>
    <p:extLst>
      <p:ext uri="{BB962C8B-B14F-4D97-AF65-F5344CB8AC3E}">
        <p14:creationId xmlns:p14="http://schemas.microsoft.com/office/powerpoint/2010/main" val="1536640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5" grpId="0"/>
      <p:bldP spid="1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415966" y="360007"/>
            <a:ext cx="8512286" cy="551841"/>
          </a:xfrm>
          <a:prstGeom prst="rect">
            <a:avLst/>
          </a:prstGeom>
        </p:spPr>
        <p:txBody>
          <a:bodyPr lIns="0" tIns="0" rIns="0" bIns="0"/>
          <a:lstStyle>
            <a:lvl1pPr algn="l" defTabSz="457207" rtl="0" eaLnBrk="1" latinLnBrk="0" hangingPunct="1">
              <a:lnSpc>
                <a:spcPts val="2801"/>
              </a:lnSpc>
              <a:spcBef>
                <a:spcPct val="0"/>
              </a:spcBef>
              <a:buNone/>
              <a:defRPr sz="2399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588" indent="-1588">
              <a:spcBef>
                <a:spcPts val="0"/>
              </a:spcBef>
            </a:pPr>
            <a:r>
              <a:rPr lang="en-GB" sz="2800" dirty="0">
                <a:solidFill>
                  <a:srgbClr val="064E83"/>
                </a:solidFill>
              </a:rPr>
              <a:t>43r1: Forecast impact of slant-path + IASI R changes combined</a:t>
            </a:r>
            <a:endParaRPr lang="en-GB" sz="2800" dirty="0">
              <a:solidFill>
                <a:srgbClr val="064E83"/>
              </a:solidFill>
              <a:ea typeface="ＭＳ Ｐゴシック" pitchFamily="-107" charset="-128"/>
            </a:endParaRPr>
          </a:p>
        </p:txBody>
      </p:sp>
      <p:sp>
        <p:nvSpPr>
          <p:cNvPr id="38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817256" y="6308262"/>
            <a:ext cx="3041021" cy="230657"/>
          </a:xfrm>
        </p:spPr>
        <p:txBody>
          <a:bodyPr/>
          <a:lstStyle/>
          <a:p>
            <a:pPr algn="ctr"/>
            <a:r>
              <a:rPr lang="en-US" smtClean="0"/>
              <a:t>European Centre for Medium-Range Weather Forecasts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10211" y="2534207"/>
            <a:ext cx="19431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400"/>
            <a:r>
              <a:rPr lang="en-GB" dirty="0" smtClean="0">
                <a:solidFill>
                  <a:prstClr val="black"/>
                </a:solidFill>
              </a:rPr>
              <a:t>Normalised difference in RMSE of forecast error,</a:t>
            </a:r>
          </a:p>
          <a:p>
            <a:pPr algn="r" defTabSz="914400"/>
            <a:r>
              <a:rPr lang="en-GB" dirty="0" smtClean="0">
                <a:solidFill>
                  <a:prstClr val="black"/>
                </a:solidFill>
              </a:rPr>
              <a:t>Vector Wind,</a:t>
            </a:r>
            <a:endParaRPr lang="en-GB" dirty="0" smtClean="0">
              <a:solidFill>
                <a:prstClr val="black"/>
              </a:solidFill>
            </a:endParaRPr>
          </a:p>
          <a:p>
            <a:pPr algn="r" defTabSz="914400"/>
            <a:r>
              <a:rPr lang="en-GB" dirty="0" smtClean="0">
                <a:solidFill>
                  <a:prstClr val="black"/>
                </a:solidFill>
              </a:rPr>
              <a:t>~ 8 months</a:t>
            </a:r>
            <a:endParaRPr lang="en-GB" dirty="0">
              <a:solidFill>
                <a:prstClr val="black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4233" y="774526"/>
            <a:ext cx="5481203" cy="5624111"/>
          </a:xfrm>
          <a:prstGeom prst="rect">
            <a:avLst/>
          </a:prstGeom>
        </p:spPr>
      </p:pic>
      <p:sp>
        <p:nvSpPr>
          <p:cNvPr id="1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8521730" y="6421021"/>
            <a:ext cx="579445" cy="331933"/>
          </a:xfrm>
        </p:spPr>
        <p:txBody>
          <a:bodyPr anchor="ctr" anchorCtr="0"/>
          <a:lstStyle/>
          <a:p>
            <a:fld id="{E4AB80EA-DB86-D849-B86F-15DAF31F0474}" type="slidenum">
              <a:rPr lang="en-US" sz="1200" smtClean="0"/>
              <a:pPr/>
              <a:t>16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072004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3" y="332511"/>
            <a:ext cx="8447809" cy="217235"/>
          </a:xfrm>
        </p:spPr>
        <p:txBody>
          <a:bodyPr/>
          <a:lstStyle/>
          <a:p>
            <a:r>
              <a:rPr lang="en-GB" sz="2600" dirty="0" smtClean="0">
                <a:solidFill>
                  <a:schemeClr val="tx2">
                    <a:lumMod val="75000"/>
                  </a:schemeClr>
                </a:solidFill>
                <a:cs typeface="Rajdhani" panose="02000000000000000000" pitchFamily="2" charset="0"/>
              </a:rPr>
              <a:t>ECMWF’s 43R3 upgrade (</a:t>
            </a:r>
            <a:r>
              <a:rPr lang="en-GB" sz="2600" dirty="0" smtClean="0">
                <a:solidFill>
                  <a:schemeClr val="tx2">
                    <a:lumMod val="75000"/>
                  </a:schemeClr>
                </a:solidFill>
                <a:cs typeface="Rajdhani" panose="02000000000000000000" pitchFamily="2" charset="0"/>
              </a:rPr>
              <a:t>Operational </a:t>
            </a:r>
            <a:r>
              <a:rPr lang="en-GB" sz="2600" dirty="0" smtClean="0">
                <a:solidFill>
                  <a:schemeClr val="tx2">
                    <a:lumMod val="75000"/>
                  </a:schemeClr>
                </a:solidFill>
                <a:cs typeface="Rajdhani" panose="02000000000000000000" pitchFamily="2" charset="0"/>
              </a:rPr>
              <a:t>July </a:t>
            </a:r>
            <a:r>
              <a:rPr lang="en-GB" sz="2600" dirty="0" smtClean="0">
                <a:solidFill>
                  <a:schemeClr val="tx2">
                    <a:lumMod val="75000"/>
                  </a:schemeClr>
                </a:solidFill>
                <a:cs typeface="Rajdhani" panose="02000000000000000000" pitchFamily="2" charset="0"/>
              </a:rPr>
              <a:t>2017)</a:t>
            </a:r>
            <a:endParaRPr lang="en-GB" sz="2600" dirty="0">
              <a:solidFill>
                <a:schemeClr val="tx2">
                  <a:lumMod val="75000"/>
                </a:schemeClr>
              </a:solidFill>
              <a:cs typeface="Rajdhani" panose="02000000000000000000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4"/>
          </p:nvPr>
        </p:nvSpPr>
        <p:spPr>
          <a:xfrm>
            <a:off x="368491" y="936000"/>
            <a:ext cx="8488906" cy="4986000"/>
          </a:xfrm>
        </p:spPr>
        <p:txBody>
          <a:bodyPr>
            <a:noAutofit/>
          </a:bodyPr>
          <a:lstStyle/>
          <a:p>
            <a:pPr lvl="0">
              <a:lnSpc>
                <a:spcPct val="120000"/>
              </a:lnSpc>
            </a:pPr>
            <a:r>
              <a:rPr lang="en-GB" sz="1400" b="1" dirty="0" smtClean="0">
                <a:solidFill>
                  <a:schemeClr val="tx2">
                    <a:lumMod val="75000"/>
                  </a:schemeClr>
                </a:solidFill>
              </a:rPr>
              <a:t>Assimilation</a:t>
            </a:r>
            <a:endParaRPr lang="en-GB" sz="1400" dirty="0">
              <a:solidFill>
                <a:schemeClr val="tx2">
                  <a:lumMod val="75000"/>
                </a:schemeClr>
              </a:solidFill>
            </a:endParaRPr>
          </a:p>
          <a:p>
            <a:pPr lvl="1">
              <a:lnSpc>
                <a:spcPct val="120000"/>
              </a:lnSpc>
              <a:spcBef>
                <a:spcPts val="600"/>
              </a:spcBef>
            </a:pPr>
            <a:r>
              <a:rPr lang="en-GB" sz="1400" dirty="0">
                <a:solidFill>
                  <a:schemeClr val="tx2">
                    <a:lumMod val="75000"/>
                  </a:schemeClr>
                </a:solidFill>
              </a:rPr>
              <a:t>Improved </a:t>
            </a:r>
            <a:r>
              <a:rPr lang="en-GB" sz="1400" b="1" dirty="0">
                <a:solidFill>
                  <a:schemeClr val="tx2">
                    <a:lumMod val="75000"/>
                  </a:schemeClr>
                </a:solidFill>
              </a:rPr>
              <a:t>humidity background error variances </a:t>
            </a:r>
            <a:r>
              <a:rPr lang="en-GB" sz="1400" dirty="0">
                <a:solidFill>
                  <a:schemeClr val="tx2">
                    <a:lumMod val="75000"/>
                  </a:schemeClr>
                </a:solidFill>
              </a:rPr>
              <a:t>directly from the EDA like for all other </a:t>
            </a:r>
            <a:r>
              <a:rPr lang="en-GB" sz="1400" dirty="0" smtClean="0">
                <a:solidFill>
                  <a:schemeClr val="tx2">
                    <a:lumMod val="75000"/>
                  </a:schemeClr>
                </a:solidFill>
              </a:rPr>
              <a:t>variables</a:t>
            </a:r>
            <a:endParaRPr lang="en-GB" sz="1400" dirty="0">
              <a:solidFill>
                <a:schemeClr val="tx2">
                  <a:lumMod val="75000"/>
                </a:schemeClr>
              </a:solidFill>
            </a:endParaRPr>
          </a:p>
          <a:p>
            <a:pPr lvl="1">
              <a:lnSpc>
                <a:spcPct val="120000"/>
              </a:lnSpc>
              <a:spcBef>
                <a:spcPts val="600"/>
              </a:spcBef>
            </a:pPr>
            <a:r>
              <a:rPr lang="en-GB" sz="1400" dirty="0" smtClean="0">
                <a:solidFill>
                  <a:schemeClr val="tx2">
                    <a:lumMod val="75000"/>
                  </a:schemeClr>
                </a:solidFill>
              </a:rPr>
              <a:t>Improved</a:t>
            </a:r>
            <a:r>
              <a:rPr lang="en-GB" sz="1400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GB" sz="1400" b="1" dirty="0">
                <a:solidFill>
                  <a:schemeClr val="tx2">
                    <a:lumMod val="75000"/>
                  </a:schemeClr>
                </a:solidFill>
              </a:rPr>
              <a:t>tropical cyclone </a:t>
            </a:r>
            <a:r>
              <a:rPr lang="en-GB" sz="1400" b="1" dirty="0" smtClean="0">
                <a:solidFill>
                  <a:schemeClr val="tx2">
                    <a:lumMod val="75000"/>
                  </a:schemeClr>
                </a:solidFill>
              </a:rPr>
              <a:t>structures </a:t>
            </a:r>
            <a:r>
              <a:rPr lang="en-GB" sz="1400" dirty="0" smtClean="0">
                <a:solidFill>
                  <a:schemeClr val="tx2">
                    <a:lumMod val="75000"/>
                  </a:schemeClr>
                </a:solidFill>
              </a:rPr>
              <a:t>via revised </a:t>
            </a:r>
            <a:r>
              <a:rPr lang="en-GB" sz="1400" dirty="0">
                <a:solidFill>
                  <a:schemeClr val="tx2">
                    <a:lumMod val="75000"/>
                  </a:schemeClr>
                </a:solidFill>
              </a:rPr>
              <a:t>wavelet filtering of background error variances </a:t>
            </a:r>
            <a:r>
              <a:rPr lang="en-GB" sz="1400" dirty="0" smtClean="0">
                <a:solidFill>
                  <a:schemeClr val="tx2">
                    <a:lumMod val="75000"/>
                  </a:schemeClr>
                </a:solidFill>
              </a:rPr>
              <a:t>and revised quality control of </a:t>
            </a:r>
            <a:r>
              <a:rPr lang="en-GB" sz="1400" dirty="0">
                <a:solidFill>
                  <a:schemeClr val="tx2">
                    <a:lumMod val="75000"/>
                  </a:schemeClr>
                </a:solidFill>
              </a:rPr>
              <a:t>drop-</a:t>
            </a:r>
            <a:r>
              <a:rPr lang="en-GB" sz="1400" dirty="0" err="1">
                <a:solidFill>
                  <a:schemeClr val="tx2">
                    <a:lumMod val="75000"/>
                  </a:schemeClr>
                </a:solidFill>
              </a:rPr>
              <a:t>sonde</a:t>
            </a:r>
            <a:r>
              <a:rPr lang="en-GB" sz="1400" dirty="0">
                <a:solidFill>
                  <a:schemeClr val="tx2">
                    <a:lumMod val="75000"/>
                  </a:schemeClr>
                </a:solidFill>
              </a:rPr>
              <a:t> wind observations in </a:t>
            </a:r>
            <a:r>
              <a:rPr lang="en-GB" sz="1400" dirty="0" smtClean="0">
                <a:solidFill>
                  <a:schemeClr val="tx2">
                    <a:lumMod val="75000"/>
                  </a:schemeClr>
                </a:solidFill>
              </a:rPr>
              <a:t>4D-Var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GB" sz="14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GB" sz="1400" b="1" dirty="0" smtClean="0">
                <a:solidFill>
                  <a:schemeClr val="tx2">
                    <a:lumMod val="75000"/>
                  </a:schemeClr>
                </a:solidFill>
              </a:rPr>
              <a:t>Observations</a:t>
            </a:r>
            <a:endParaRPr lang="en-GB" sz="1400" dirty="0">
              <a:solidFill>
                <a:schemeClr val="tx2">
                  <a:lumMod val="75000"/>
                </a:schemeClr>
              </a:solidFill>
            </a:endParaRPr>
          </a:p>
          <a:p>
            <a:pPr lvl="1">
              <a:lnSpc>
                <a:spcPct val="120000"/>
              </a:lnSpc>
              <a:spcBef>
                <a:spcPts val="600"/>
              </a:spcBef>
            </a:pPr>
            <a:r>
              <a:rPr lang="en-GB" sz="1400" dirty="0">
                <a:solidFill>
                  <a:schemeClr val="tx2">
                    <a:lumMod val="75000"/>
                  </a:schemeClr>
                </a:solidFill>
              </a:rPr>
              <a:t>Increased use of </a:t>
            </a:r>
            <a:r>
              <a:rPr lang="en-GB" sz="1400" b="1" dirty="0">
                <a:solidFill>
                  <a:schemeClr val="tx2">
                    <a:lumMod val="75000"/>
                  </a:schemeClr>
                </a:solidFill>
              </a:rPr>
              <a:t>microwave humidity </a:t>
            </a:r>
            <a:r>
              <a:rPr lang="en-GB" sz="1400" b="1" dirty="0" smtClean="0">
                <a:solidFill>
                  <a:schemeClr val="tx2">
                    <a:lumMod val="75000"/>
                  </a:schemeClr>
                </a:solidFill>
              </a:rPr>
              <a:t>data </a:t>
            </a:r>
            <a:r>
              <a:rPr lang="en-GB" sz="1400" dirty="0">
                <a:solidFill>
                  <a:schemeClr val="tx2">
                    <a:lumMod val="75000"/>
                  </a:schemeClr>
                </a:solidFill>
              </a:rPr>
              <a:t>by adding </a:t>
            </a:r>
            <a:r>
              <a:rPr lang="en-GB" sz="1400" dirty="0" smtClean="0">
                <a:solidFill>
                  <a:schemeClr val="tx2">
                    <a:lumMod val="75000"/>
                  </a:schemeClr>
                </a:solidFill>
              </a:rPr>
              <a:t>SAPHIR and </a:t>
            </a:r>
            <a:r>
              <a:rPr lang="en-GB" sz="1400" dirty="0">
                <a:solidFill>
                  <a:schemeClr val="tx2">
                    <a:lumMod val="75000"/>
                  </a:schemeClr>
                </a:solidFill>
              </a:rPr>
              <a:t>GMI 183 GHz </a:t>
            </a:r>
            <a:r>
              <a:rPr lang="en-GB" sz="1400" dirty="0" smtClean="0">
                <a:solidFill>
                  <a:schemeClr val="tx2">
                    <a:lumMod val="75000"/>
                  </a:schemeClr>
                </a:solidFill>
              </a:rPr>
              <a:t>channels</a:t>
            </a:r>
            <a:endParaRPr lang="en-GB" sz="1400" dirty="0">
              <a:solidFill>
                <a:schemeClr val="tx2">
                  <a:lumMod val="75000"/>
                </a:schemeClr>
              </a:solidFill>
            </a:endParaRPr>
          </a:p>
          <a:p>
            <a:pPr lvl="1">
              <a:lnSpc>
                <a:spcPct val="120000"/>
              </a:lnSpc>
              <a:spcBef>
                <a:spcPts val="600"/>
              </a:spcBef>
            </a:pPr>
            <a:r>
              <a:rPr lang="en-GB" sz="1400" dirty="0">
                <a:solidFill>
                  <a:schemeClr val="tx2">
                    <a:lumMod val="75000"/>
                  </a:schemeClr>
                </a:solidFill>
              </a:rPr>
              <a:t>Activation of 118 GHz channels over land from MWHS-2 instrument on-board </a:t>
            </a:r>
            <a:r>
              <a:rPr lang="en-GB" sz="1400" dirty="0" smtClean="0">
                <a:solidFill>
                  <a:schemeClr val="tx2">
                    <a:lumMod val="75000"/>
                  </a:schemeClr>
                </a:solidFill>
              </a:rPr>
              <a:t>FY-3C</a:t>
            </a:r>
            <a:endParaRPr lang="en-GB" sz="1400" dirty="0">
              <a:solidFill>
                <a:schemeClr val="tx2">
                  <a:lumMod val="75000"/>
                </a:schemeClr>
              </a:solidFill>
            </a:endParaRPr>
          </a:p>
          <a:p>
            <a:pPr lvl="1">
              <a:lnSpc>
                <a:spcPct val="120000"/>
              </a:lnSpc>
              <a:spcBef>
                <a:spcPts val="600"/>
              </a:spcBef>
            </a:pPr>
            <a:r>
              <a:rPr lang="en-GB" sz="1400" dirty="0">
                <a:solidFill>
                  <a:schemeClr val="tx2">
                    <a:lumMod val="75000"/>
                  </a:schemeClr>
                </a:solidFill>
              </a:rPr>
              <a:t>Harmonised data usage over land and sea-ice for microwave sounders </a:t>
            </a:r>
            <a:endParaRPr lang="en-GB" sz="1400" dirty="0" smtClean="0">
              <a:solidFill>
                <a:schemeClr val="tx2">
                  <a:lumMod val="75000"/>
                </a:schemeClr>
              </a:solidFill>
            </a:endParaRPr>
          </a:p>
          <a:p>
            <a:pPr lvl="1">
              <a:lnSpc>
                <a:spcPct val="120000"/>
              </a:lnSpc>
              <a:spcBef>
                <a:spcPts val="600"/>
              </a:spcBef>
            </a:pPr>
            <a:r>
              <a:rPr lang="en-GB" sz="1400" dirty="0" smtClean="0">
                <a:solidFill>
                  <a:schemeClr val="tx2">
                    <a:lumMod val="75000"/>
                  </a:schemeClr>
                </a:solidFill>
              </a:rPr>
              <a:t>Improved </a:t>
            </a:r>
            <a:r>
              <a:rPr lang="en-GB" sz="1400" dirty="0">
                <a:solidFill>
                  <a:schemeClr val="tx2">
                    <a:lumMod val="75000"/>
                  </a:schemeClr>
                </a:solidFill>
              </a:rPr>
              <a:t>screening of infrared observations for </a:t>
            </a:r>
            <a:r>
              <a:rPr lang="en-GB" sz="1400" dirty="0" smtClean="0">
                <a:solidFill>
                  <a:schemeClr val="tx2">
                    <a:lumMod val="75000"/>
                  </a:schemeClr>
                </a:solidFill>
              </a:rPr>
              <a:t>high concentrations </a:t>
            </a:r>
            <a:r>
              <a:rPr lang="en-GB" sz="1400" dirty="0">
                <a:solidFill>
                  <a:schemeClr val="tx2">
                    <a:lumMod val="75000"/>
                  </a:schemeClr>
                </a:solidFill>
              </a:rPr>
              <a:t>of </a:t>
            </a:r>
            <a:r>
              <a:rPr lang="en-GB" sz="1400" dirty="0" smtClean="0">
                <a:solidFill>
                  <a:schemeClr val="tx2">
                    <a:lumMod val="75000"/>
                  </a:schemeClr>
                </a:solidFill>
              </a:rPr>
              <a:t>HCN from wildfires</a:t>
            </a:r>
            <a:endParaRPr lang="en-GB" sz="1400" dirty="0">
              <a:solidFill>
                <a:schemeClr val="tx2">
                  <a:lumMod val="75000"/>
                </a:schemeClr>
              </a:solidFill>
            </a:endParaRPr>
          </a:p>
          <a:p>
            <a:pPr lvl="1">
              <a:lnSpc>
                <a:spcPct val="120000"/>
              </a:lnSpc>
              <a:spcBef>
                <a:spcPts val="600"/>
              </a:spcBef>
            </a:pPr>
            <a:r>
              <a:rPr lang="en-GB" sz="1400" dirty="0">
                <a:solidFill>
                  <a:schemeClr val="tx2">
                    <a:lumMod val="75000"/>
                  </a:schemeClr>
                </a:solidFill>
              </a:rPr>
              <a:t>Improved quality control for radio occultation observations and radiosonde </a:t>
            </a:r>
            <a:r>
              <a:rPr lang="en-GB" sz="1400" dirty="0" smtClean="0">
                <a:solidFill>
                  <a:schemeClr val="tx2">
                    <a:lumMod val="75000"/>
                  </a:schemeClr>
                </a:solidFill>
              </a:rPr>
              <a:t>data</a:t>
            </a:r>
            <a:endParaRPr lang="en-GB" sz="1400" dirty="0">
              <a:solidFill>
                <a:schemeClr val="tx2">
                  <a:lumMod val="75000"/>
                </a:schemeClr>
              </a:solidFill>
            </a:endParaRPr>
          </a:p>
          <a:p>
            <a:pPr lvl="0">
              <a:lnSpc>
                <a:spcPct val="120000"/>
              </a:lnSpc>
            </a:pPr>
            <a:r>
              <a:rPr lang="en-GB" sz="1400" b="1" dirty="0" smtClean="0">
                <a:solidFill>
                  <a:schemeClr val="tx2">
                    <a:lumMod val="75000"/>
                  </a:schemeClr>
                </a:solidFill>
              </a:rPr>
              <a:t>Model</a:t>
            </a:r>
            <a:endParaRPr lang="en-GB" sz="1400" dirty="0">
              <a:solidFill>
                <a:schemeClr val="tx2">
                  <a:lumMod val="75000"/>
                </a:schemeClr>
              </a:solidFill>
            </a:endParaRPr>
          </a:p>
          <a:p>
            <a:pPr lvl="1">
              <a:lnSpc>
                <a:spcPct val="120000"/>
              </a:lnSpc>
              <a:spcBef>
                <a:spcPts val="600"/>
              </a:spcBef>
            </a:pPr>
            <a:r>
              <a:rPr lang="en-GB" sz="1400" b="1" dirty="0" smtClean="0">
                <a:solidFill>
                  <a:schemeClr val="tx2">
                    <a:lumMod val="75000"/>
                  </a:schemeClr>
                </a:solidFill>
              </a:rPr>
              <a:t>Glaciation of convective cloud </a:t>
            </a:r>
            <a:r>
              <a:rPr lang="en-GB" sz="1400" dirty="0">
                <a:solidFill>
                  <a:schemeClr val="tx2">
                    <a:lumMod val="75000"/>
                  </a:schemeClr>
                </a:solidFill>
              </a:rPr>
              <a:t>occurs down to colder temperatures (down to -38°C)</a:t>
            </a:r>
          </a:p>
          <a:p>
            <a:pPr lvl="1">
              <a:lnSpc>
                <a:spcPct val="120000"/>
              </a:lnSpc>
              <a:spcBef>
                <a:spcPts val="600"/>
              </a:spcBef>
            </a:pPr>
            <a:r>
              <a:rPr lang="en-GB" sz="1400" b="1" dirty="0" smtClean="0">
                <a:solidFill>
                  <a:schemeClr val="tx2">
                    <a:lumMod val="75000"/>
                  </a:schemeClr>
                </a:solidFill>
              </a:rPr>
              <a:t>Faster radiation </a:t>
            </a:r>
            <a:r>
              <a:rPr lang="en-GB" sz="1400" b="1" dirty="0">
                <a:solidFill>
                  <a:schemeClr val="tx2">
                    <a:lumMod val="75000"/>
                  </a:schemeClr>
                </a:solidFill>
              </a:rPr>
              <a:t>scheme </a:t>
            </a:r>
            <a:r>
              <a:rPr lang="en-GB" sz="1400" dirty="0">
                <a:solidFill>
                  <a:schemeClr val="tx2">
                    <a:lumMod val="75000"/>
                  </a:schemeClr>
                </a:solidFill>
              </a:rPr>
              <a:t>with reduced noise and more accurate longwave radiation </a:t>
            </a:r>
            <a:r>
              <a:rPr lang="en-GB" sz="1400" dirty="0" smtClean="0">
                <a:solidFill>
                  <a:schemeClr val="tx2">
                    <a:lumMod val="75000"/>
                  </a:schemeClr>
                </a:solidFill>
              </a:rPr>
              <a:t>transfer</a:t>
            </a:r>
            <a:endParaRPr lang="en-GB" sz="1400" dirty="0">
              <a:solidFill>
                <a:schemeClr val="tx2">
                  <a:lumMod val="75000"/>
                </a:schemeClr>
              </a:solidFill>
            </a:endParaRPr>
          </a:p>
          <a:p>
            <a:pPr lvl="1">
              <a:lnSpc>
                <a:spcPct val="120000"/>
              </a:lnSpc>
              <a:spcBef>
                <a:spcPts val="600"/>
              </a:spcBef>
            </a:pPr>
            <a:r>
              <a:rPr lang="en-GB" sz="1400" b="1" dirty="0">
                <a:solidFill>
                  <a:schemeClr val="tx2">
                    <a:lumMod val="75000"/>
                  </a:schemeClr>
                </a:solidFill>
              </a:rPr>
              <a:t>New</a:t>
            </a:r>
            <a:r>
              <a:rPr lang="en-GB" sz="14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GB" sz="1400" b="1" dirty="0">
                <a:solidFill>
                  <a:schemeClr val="tx2">
                    <a:lumMod val="75000"/>
                  </a:schemeClr>
                </a:solidFill>
              </a:rPr>
              <a:t>aerosol climatology </a:t>
            </a:r>
            <a:r>
              <a:rPr lang="en-GB" sz="1400" dirty="0">
                <a:solidFill>
                  <a:schemeClr val="tx2">
                    <a:lumMod val="75000"/>
                  </a:schemeClr>
                </a:solidFill>
              </a:rPr>
              <a:t>based on </a:t>
            </a:r>
            <a:r>
              <a:rPr lang="en-GB" sz="1400" dirty="0" smtClean="0">
                <a:solidFill>
                  <a:schemeClr val="tx2">
                    <a:lumMod val="75000"/>
                  </a:schemeClr>
                </a:solidFill>
              </a:rPr>
              <a:t>CAMS </a:t>
            </a:r>
            <a:r>
              <a:rPr lang="en-GB" sz="1400" dirty="0">
                <a:solidFill>
                  <a:schemeClr val="tx2">
                    <a:lumMod val="75000"/>
                  </a:schemeClr>
                </a:solidFill>
              </a:rPr>
              <a:t>aerosol re-analysis including dependence on </a:t>
            </a:r>
            <a:r>
              <a:rPr lang="en-GB" sz="1400" dirty="0" smtClean="0">
                <a:solidFill>
                  <a:schemeClr val="tx2">
                    <a:lumMod val="75000"/>
                  </a:schemeClr>
                </a:solidFill>
              </a:rPr>
              <a:t>RH</a:t>
            </a:r>
            <a:endParaRPr lang="en-GB" sz="1400" dirty="0">
              <a:solidFill>
                <a:schemeClr val="tx2">
                  <a:lumMod val="75000"/>
                </a:schemeClr>
              </a:solidFill>
            </a:endParaRPr>
          </a:p>
          <a:p>
            <a:pPr lvl="1">
              <a:lnSpc>
                <a:spcPct val="120000"/>
              </a:lnSpc>
              <a:spcBef>
                <a:spcPts val="600"/>
              </a:spcBef>
            </a:pPr>
            <a:r>
              <a:rPr lang="en-GB" sz="1400" dirty="0" smtClean="0">
                <a:solidFill>
                  <a:schemeClr val="tx2">
                    <a:lumMod val="75000"/>
                  </a:schemeClr>
                </a:solidFill>
              </a:rPr>
              <a:t>Visibility </a:t>
            </a:r>
            <a:r>
              <a:rPr lang="en-GB" sz="1400" dirty="0">
                <a:solidFill>
                  <a:schemeClr val="tx2">
                    <a:lumMod val="75000"/>
                  </a:schemeClr>
                </a:solidFill>
              </a:rPr>
              <a:t>calculation </a:t>
            </a:r>
            <a:r>
              <a:rPr lang="en-GB" sz="1400" dirty="0" smtClean="0">
                <a:solidFill>
                  <a:schemeClr val="tx2">
                    <a:lumMod val="75000"/>
                  </a:schemeClr>
                </a:solidFill>
              </a:rPr>
              <a:t>consistent with new </a:t>
            </a:r>
            <a:r>
              <a:rPr lang="en-GB" sz="1400" dirty="0">
                <a:solidFill>
                  <a:schemeClr val="tx2">
                    <a:lumMod val="75000"/>
                  </a:schemeClr>
                </a:solidFill>
              </a:rPr>
              <a:t>aerosol </a:t>
            </a:r>
            <a:r>
              <a:rPr lang="en-GB" sz="1400" dirty="0" smtClean="0">
                <a:solidFill>
                  <a:schemeClr val="tx2">
                    <a:lumMod val="75000"/>
                  </a:schemeClr>
                </a:solidFill>
              </a:rPr>
              <a:t>climatology</a:t>
            </a:r>
            <a:endParaRPr lang="en-GB" sz="14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AB80EA-DB86-D849-B86F-15DAF31F0474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2582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841" y="410027"/>
            <a:ext cx="7102596" cy="382296"/>
          </a:xfrm>
        </p:spPr>
        <p:txBody>
          <a:bodyPr/>
          <a:lstStyle/>
          <a:p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Humidity background error variances from EDA</a:t>
            </a:r>
            <a:endParaRPr lang="en-US" sz="3200" dirty="0">
              <a:solidFill>
                <a:schemeClr val="accent1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4"/>
          </p:nvPr>
        </p:nvSpPr>
        <p:spPr>
          <a:xfrm>
            <a:off x="857251" y="967162"/>
            <a:ext cx="7991474" cy="2233245"/>
          </a:xfrm>
        </p:spPr>
        <p:txBody>
          <a:bodyPr/>
          <a:lstStyle/>
          <a:p>
            <a:pPr marL="214370" indent="-214370">
              <a:spcBef>
                <a:spcPts val="600"/>
              </a:spcBef>
            </a:pPr>
            <a:r>
              <a:rPr lang="en-GB" sz="1600" b="1" dirty="0" smtClean="0">
                <a:solidFill>
                  <a:schemeClr val="tx2">
                    <a:lumMod val="75000"/>
                  </a:schemeClr>
                </a:solidFill>
              </a:rPr>
              <a:t>Use background error variances from EDA </a:t>
            </a:r>
            <a:r>
              <a:rPr lang="en-GB" sz="1600" dirty="0" smtClean="0">
                <a:solidFill>
                  <a:schemeClr val="tx2">
                    <a:lumMod val="75000"/>
                  </a:schemeClr>
                </a:solidFill>
              </a:rPr>
              <a:t>instead of current errors which is a regression model </a:t>
            </a:r>
            <a:br>
              <a:rPr lang="en-GB" sz="1600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en-GB" sz="1600" dirty="0" smtClean="0">
                <a:solidFill>
                  <a:schemeClr val="tx2">
                    <a:lumMod val="75000"/>
                  </a:schemeClr>
                </a:solidFill>
              </a:rPr>
              <a:t>of errors as a function of background RH and model level. </a:t>
            </a:r>
            <a:r>
              <a:rPr lang="en-GB" sz="1600" b="1" dirty="0" smtClean="0">
                <a:solidFill>
                  <a:schemeClr val="tx2">
                    <a:lumMod val="75000"/>
                  </a:schemeClr>
                </a:solidFill>
              </a:rPr>
              <a:t>Now consistent with other variables</a:t>
            </a:r>
            <a:r>
              <a:rPr lang="en-GB" sz="1600" dirty="0" smtClean="0">
                <a:solidFill>
                  <a:schemeClr val="tx2">
                    <a:lumMod val="75000"/>
                  </a:schemeClr>
                </a:solidFill>
              </a:rPr>
              <a:t>. </a:t>
            </a:r>
            <a:br>
              <a:rPr lang="en-GB" sz="1600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en-GB" sz="1600" b="1" dirty="0">
                <a:solidFill>
                  <a:srgbClr val="FF0000"/>
                </a:solidFill>
              </a:rPr>
              <a:t>This</a:t>
            </a:r>
            <a:r>
              <a:rPr lang="en-GB" sz="1600" dirty="0" smtClean="0"/>
              <a:t> </a:t>
            </a:r>
            <a:r>
              <a:rPr lang="en-GB" sz="1600" b="1" dirty="0">
                <a:solidFill>
                  <a:srgbClr val="FF0000"/>
                </a:solidFill>
              </a:rPr>
              <a:t>improves forecast fit </a:t>
            </a:r>
            <a:r>
              <a:rPr lang="en-GB" sz="1600" b="1" dirty="0" smtClean="0">
                <a:solidFill>
                  <a:srgbClr val="FF0000"/>
                </a:solidFill>
              </a:rPr>
              <a:t>to humidity-sensitive </a:t>
            </a:r>
            <a:r>
              <a:rPr lang="en-GB" sz="1600" b="1" dirty="0">
                <a:solidFill>
                  <a:srgbClr val="FF0000"/>
                </a:solidFill>
              </a:rPr>
              <a:t>observations and </a:t>
            </a:r>
            <a:r>
              <a:rPr lang="en-GB" sz="1600" b="1" dirty="0" smtClean="0">
                <a:solidFill>
                  <a:srgbClr val="FF0000"/>
                </a:solidFill>
              </a:rPr>
              <a:t>reduces </a:t>
            </a:r>
            <a:r>
              <a:rPr lang="en-GB" sz="1600" b="1" dirty="0">
                <a:solidFill>
                  <a:srgbClr val="FF0000"/>
                </a:solidFill>
              </a:rPr>
              <a:t>wind vector forecast </a:t>
            </a:r>
            <a:r>
              <a:rPr lang="en-GB" sz="1600" b="1" dirty="0" smtClean="0">
                <a:solidFill>
                  <a:srgbClr val="FF0000"/>
                </a:solidFill>
              </a:rPr>
              <a:t>errors</a:t>
            </a:r>
            <a:endParaRPr lang="en-GB" sz="1600" b="1" dirty="0">
              <a:solidFill>
                <a:srgbClr val="FF0000"/>
              </a:solidFill>
            </a:endParaRPr>
          </a:p>
          <a:p>
            <a:pPr marL="214370" indent="-214370">
              <a:spcBef>
                <a:spcPts val="600"/>
              </a:spcBef>
            </a:pPr>
            <a:r>
              <a:rPr lang="en-GB" sz="1600" dirty="0" smtClean="0">
                <a:solidFill>
                  <a:schemeClr val="tx2">
                    <a:lumMod val="75000"/>
                  </a:schemeClr>
                </a:solidFill>
              </a:rPr>
              <a:t>Also </a:t>
            </a:r>
            <a:r>
              <a:rPr lang="en-GB" sz="1600" b="1" dirty="0" smtClean="0">
                <a:solidFill>
                  <a:schemeClr val="tx2">
                    <a:lumMod val="75000"/>
                  </a:schemeClr>
                </a:solidFill>
              </a:rPr>
              <a:t>extend humidity-temperature balance to supersaturated regions </a:t>
            </a:r>
            <a:r>
              <a:rPr lang="en-GB" sz="1600" dirty="0" smtClean="0">
                <a:solidFill>
                  <a:schemeClr val="tx2">
                    <a:lumMod val="75000"/>
                  </a:schemeClr>
                </a:solidFill>
              </a:rPr>
              <a:t>(</a:t>
            </a:r>
            <a:r>
              <a:rPr lang="en-GB" sz="1600" dirty="0" err="1" smtClean="0">
                <a:solidFill>
                  <a:schemeClr val="tx2">
                    <a:lumMod val="75000"/>
                  </a:schemeClr>
                </a:solidFill>
              </a:rPr>
              <a:t>wrt</a:t>
            </a:r>
            <a:r>
              <a:rPr lang="en-GB" sz="1600" dirty="0" smtClean="0">
                <a:solidFill>
                  <a:schemeClr val="tx2">
                    <a:lumMod val="75000"/>
                  </a:schemeClr>
                </a:solidFill>
              </a:rPr>
              <a:t> mixed phase)</a:t>
            </a:r>
          </a:p>
          <a:p>
            <a:pPr marL="214370" indent="-214370">
              <a:spcBef>
                <a:spcPts val="600"/>
              </a:spcBef>
            </a:pPr>
            <a:r>
              <a:rPr lang="en-GB" sz="1600" b="1" dirty="0" smtClean="0">
                <a:solidFill>
                  <a:schemeClr val="tx2">
                    <a:lumMod val="75000"/>
                  </a:schemeClr>
                </a:solidFill>
              </a:rPr>
              <a:t>New climatological B matrix </a:t>
            </a:r>
            <a:r>
              <a:rPr lang="en-GB" sz="1600" dirty="0" smtClean="0">
                <a:solidFill>
                  <a:schemeClr val="tx2">
                    <a:lumMod val="75000"/>
                  </a:schemeClr>
                </a:solidFill>
              </a:rPr>
              <a:t>from almost a year of latest 43R1 EDA samples. </a:t>
            </a:r>
            <a:br>
              <a:rPr lang="en-GB" sz="1600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en-GB" sz="1600" b="1" dirty="0" smtClean="0">
                <a:solidFill>
                  <a:srgbClr val="FF0000"/>
                </a:solidFill>
              </a:rPr>
              <a:t>This improves in particular forecast fit to stratospheric AMSU-A channels</a:t>
            </a:r>
            <a:endParaRPr lang="en-GB" sz="1600" dirty="0" smtClean="0"/>
          </a:p>
          <a:p>
            <a:pPr indent="0">
              <a:spcBef>
                <a:spcPts val="600"/>
              </a:spcBef>
              <a:buNone/>
            </a:pPr>
            <a:endParaRPr lang="en-GB" sz="1600" dirty="0"/>
          </a:p>
          <a:p>
            <a:pPr marL="214370" indent="-214370">
              <a:lnSpc>
                <a:spcPts val="1800"/>
              </a:lnSpc>
              <a:spcBef>
                <a:spcPts val="600"/>
              </a:spcBef>
            </a:pPr>
            <a:endParaRPr lang="en-GB" sz="1600" dirty="0" smtClean="0"/>
          </a:p>
          <a:p>
            <a:pPr indent="0">
              <a:lnSpc>
                <a:spcPts val="1800"/>
              </a:lnSpc>
              <a:buNone/>
            </a:pPr>
            <a:endParaRPr lang="en-US" sz="1600" dirty="0" smtClean="0"/>
          </a:p>
          <a:p>
            <a:pPr>
              <a:lnSpc>
                <a:spcPts val="1800"/>
              </a:lnSpc>
            </a:pPr>
            <a:endParaRPr lang="en-US" sz="1600" dirty="0" smtClean="0"/>
          </a:p>
          <a:p>
            <a:pPr indent="0">
              <a:lnSpc>
                <a:spcPts val="1800"/>
              </a:lnSpc>
              <a:buNone/>
            </a:pPr>
            <a:endParaRPr lang="en-US" sz="16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B0B0F-E794-1244-9699-107C60B9C23A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843592" y="4288436"/>
            <a:ext cx="1768433" cy="92333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GB" sz="1350" dirty="0">
                <a:solidFill>
                  <a:prstClr val="black"/>
                </a:solidFill>
              </a:rPr>
              <a:t>Normalized O-B</a:t>
            </a:r>
          </a:p>
          <a:p>
            <a:r>
              <a:rPr lang="en-GB" sz="1350" b="1" dirty="0">
                <a:solidFill>
                  <a:prstClr val="black"/>
                </a:solidFill>
              </a:rPr>
              <a:t>AMSU-A radiances</a:t>
            </a:r>
          </a:p>
          <a:p>
            <a:r>
              <a:rPr lang="en-GB" sz="1350" dirty="0">
                <a:solidFill>
                  <a:prstClr val="black"/>
                </a:solidFill>
              </a:rPr>
              <a:t>Global </a:t>
            </a:r>
          </a:p>
          <a:p>
            <a:r>
              <a:rPr lang="en-GB" sz="1350" dirty="0">
                <a:solidFill>
                  <a:prstClr val="black"/>
                </a:solidFill>
              </a:rPr>
              <a:t>20161101-20170124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343944" y="4309044"/>
            <a:ext cx="1768433" cy="92333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GB" sz="1350" dirty="0">
                <a:solidFill>
                  <a:prstClr val="black"/>
                </a:solidFill>
              </a:rPr>
              <a:t>Normalized O-B</a:t>
            </a:r>
          </a:p>
          <a:p>
            <a:r>
              <a:rPr lang="en-GB" sz="1350" b="1" dirty="0">
                <a:solidFill>
                  <a:prstClr val="black"/>
                </a:solidFill>
              </a:rPr>
              <a:t>SATOB winds</a:t>
            </a:r>
          </a:p>
          <a:p>
            <a:r>
              <a:rPr lang="en-GB" sz="1350" dirty="0">
                <a:solidFill>
                  <a:prstClr val="black"/>
                </a:solidFill>
              </a:rPr>
              <a:t>Global </a:t>
            </a:r>
          </a:p>
          <a:p>
            <a:r>
              <a:rPr lang="en-GB" sz="1350" dirty="0">
                <a:solidFill>
                  <a:prstClr val="black"/>
                </a:solidFill>
              </a:rPr>
              <a:t>20161101-20170124</a:t>
            </a:r>
          </a:p>
        </p:txBody>
      </p:sp>
      <p:pic>
        <p:nvPicPr>
          <p:cNvPr id="10" name="Picture 9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11" t="12883" r="1731" b="10212"/>
          <a:stretch/>
        </p:blipFill>
        <p:spPr bwMode="auto">
          <a:xfrm>
            <a:off x="2634331" y="3960596"/>
            <a:ext cx="1556891" cy="236415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11" t="9854" r="2243" b="10190"/>
          <a:stretch/>
        </p:blipFill>
        <p:spPr bwMode="auto">
          <a:xfrm>
            <a:off x="6099375" y="3946593"/>
            <a:ext cx="1434347" cy="236153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667226" y="5199637"/>
            <a:ext cx="88998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>
                <a:solidFill>
                  <a:prstClr val="black"/>
                </a:solidFill>
              </a:rPr>
              <a:t>tropopause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051538" y="3960596"/>
            <a:ext cx="92044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 err="1">
                <a:solidFill>
                  <a:prstClr val="black"/>
                </a:solidFill>
              </a:rPr>
              <a:t>stratopause</a:t>
            </a:r>
            <a:endParaRPr lang="en-GB" sz="1100" dirty="0">
              <a:solidFill>
                <a:prstClr val="black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563435" y="3906837"/>
            <a:ext cx="71045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>
                <a:solidFill>
                  <a:prstClr val="black"/>
                </a:solidFill>
              </a:rPr>
              <a:t>100 </a:t>
            </a:r>
            <a:r>
              <a:rPr lang="en-GB" sz="1100" dirty="0" err="1">
                <a:solidFill>
                  <a:prstClr val="black"/>
                </a:solidFill>
              </a:rPr>
              <a:t>hPa</a:t>
            </a:r>
            <a:endParaRPr lang="en-GB" sz="1100" dirty="0">
              <a:solidFill>
                <a:prstClr val="black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524162" y="5877732"/>
            <a:ext cx="78899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>
                <a:solidFill>
                  <a:prstClr val="black"/>
                </a:solidFill>
              </a:rPr>
              <a:t>1000 </a:t>
            </a:r>
            <a:r>
              <a:rPr lang="en-GB" sz="1100" dirty="0" err="1">
                <a:solidFill>
                  <a:prstClr val="black"/>
                </a:solidFill>
              </a:rPr>
              <a:t>hPa</a:t>
            </a:r>
            <a:endParaRPr lang="en-GB" sz="11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4259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5950" y="1222427"/>
            <a:ext cx="3888486" cy="330041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978" y="1222171"/>
            <a:ext cx="3886476" cy="3300413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2951" y="312169"/>
            <a:ext cx="6727215" cy="460082"/>
          </a:xfrm>
        </p:spPr>
        <p:txBody>
          <a:bodyPr>
            <a:normAutofit fontScale="90000"/>
          </a:bodyPr>
          <a:lstStyle/>
          <a:p>
            <a:r>
              <a:rPr lang="en-GB" sz="3200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Additional all-sky humidity sounding observations</a:t>
            </a:r>
            <a:endParaRPr lang="en-GB" sz="3200" dirty="0">
              <a:solidFill>
                <a:schemeClr val="tx2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69409" y="2030723"/>
            <a:ext cx="68640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50" dirty="0">
                <a:solidFill>
                  <a:srgbClr val="00B050"/>
                </a:solidFill>
              </a:rPr>
              <a:t>MWHS2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599762" y="2552217"/>
            <a:ext cx="112562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50" dirty="0">
                <a:solidFill>
                  <a:srgbClr val="FF0000"/>
                </a:solidFill>
              </a:rPr>
              <a:t>SSMIS (2 </a:t>
            </a:r>
            <a:r>
              <a:rPr lang="en-GB" sz="1050" dirty="0" err="1">
                <a:solidFill>
                  <a:srgbClr val="FF0000"/>
                </a:solidFill>
              </a:rPr>
              <a:t>sats</a:t>
            </a:r>
            <a:r>
              <a:rPr lang="en-GB" sz="1050" dirty="0">
                <a:solidFill>
                  <a:srgbClr val="FF0000"/>
                </a:solidFill>
              </a:rPr>
              <a:t>.)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556902" y="2916548"/>
            <a:ext cx="100700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50" dirty="0">
                <a:solidFill>
                  <a:prstClr val="black"/>
                </a:solidFill>
              </a:rPr>
              <a:t>MHS (4 </a:t>
            </a:r>
            <a:r>
              <a:rPr lang="en-GB" sz="1050" dirty="0" err="1">
                <a:solidFill>
                  <a:prstClr val="black"/>
                </a:solidFill>
              </a:rPr>
              <a:t>sats</a:t>
            </a:r>
            <a:r>
              <a:rPr lang="en-GB" sz="1050" dirty="0">
                <a:solidFill>
                  <a:prstClr val="black"/>
                </a:solidFill>
              </a:rPr>
              <a:t>.)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453850" y="2442805"/>
            <a:ext cx="78258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50" dirty="0">
                <a:solidFill>
                  <a:srgbClr val="0022B0"/>
                </a:solidFill>
              </a:rPr>
              <a:t>New: GMI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079365" y="1781068"/>
            <a:ext cx="103105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50" dirty="0">
                <a:solidFill>
                  <a:srgbClr val="F7A731"/>
                </a:solidFill>
              </a:rPr>
              <a:t>New: SAPHIR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52476" y="906873"/>
            <a:ext cx="64504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srgbClr val="1F497D">
                    <a:lumMod val="75000"/>
                  </a:srgbClr>
                </a:solidFill>
                <a:cs typeface="Arial"/>
              </a:rPr>
              <a:t>Daily observation numbers, per 5° bin, in nearest channel to 183±3 GHz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406697" y="1450530"/>
            <a:ext cx="35007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prstClr val="black"/>
                </a:solidFill>
              </a:rPr>
              <a:t>Cy </a:t>
            </a:r>
            <a:r>
              <a:rPr lang="en-GB" sz="2800" b="1" dirty="0" smtClean="0">
                <a:solidFill>
                  <a:prstClr val="black"/>
                </a:solidFill>
              </a:rPr>
              <a:t>43r1 (</a:t>
            </a:r>
            <a:r>
              <a:rPr lang="en-GB" sz="2800" b="1" dirty="0" err="1" smtClean="0">
                <a:solidFill>
                  <a:prstClr val="black"/>
                </a:solidFill>
              </a:rPr>
              <a:t>oper</a:t>
            </a:r>
            <a:r>
              <a:rPr lang="en-GB" sz="2800" b="1" dirty="0" smtClean="0">
                <a:solidFill>
                  <a:prstClr val="black"/>
                </a:solidFill>
              </a:rPr>
              <a:t>. now)</a:t>
            </a:r>
            <a:endParaRPr lang="en-GB" sz="2800" b="1" dirty="0">
              <a:solidFill>
                <a:prstClr val="black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416967" y="1449546"/>
            <a:ext cx="3445174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1F497D">
                    <a:lumMod val="75000"/>
                  </a:srgbClr>
                </a:solidFill>
              </a:rPr>
              <a:t>Cy </a:t>
            </a:r>
            <a:r>
              <a:rPr lang="en-GB" sz="2800" b="1" dirty="0" smtClean="0">
                <a:solidFill>
                  <a:srgbClr val="1F497D">
                    <a:lumMod val="75000"/>
                  </a:srgbClr>
                </a:solidFill>
              </a:rPr>
              <a:t>43r3 (July 2017)</a:t>
            </a:r>
            <a:endParaRPr lang="en-GB" sz="3200" b="1" dirty="0">
              <a:solidFill>
                <a:srgbClr val="1F497D">
                  <a:lumMod val="75000"/>
                </a:srgbClr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85829" y="4568252"/>
            <a:ext cx="8258175" cy="15286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800"/>
              </a:lnSpc>
            </a:pPr>
            <a:r>
              <a:rPr lang="en-GB" sz="1600" b="1" dirty="0">
                <a:solidFill>
                  <a:srgbClr val="1F497D">
                    <a:lumMod val="75000"/>
                  </a:srgbClr>
                </a:solidFill>
              </a:rPr>
              <a:t>Microwave package also includes: </a:t>
            </a:r>
          </a:p>
          <a:p>
            <a:pPr marL="214313" indent="-214313">
              <a:lnSpc>
                <a:spcPts val="2800"/>
              </a:lnSpc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1F497D">
                    <a:lumMod val="75000"/>
                  </a:srgbClr>
                </a:solidFill>
              </a:rPr>
              <a:t>15% more clear-sky ATMS observations in near-surface channels, activated over sea-ice and cold seas</a:t>
            </a:r>
          </a:p>
          <a:p>
            <a:pPr marL="214313" indent="-214313">
              <a:lnSpc>
                <a:spcPts val="2800"/>
              </a:lnSpc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1F497D">
                    <a:lumMod val="75000"/>
                  </a:srgbClr>
                </a:solidFill>
              </a:rPr>
              <a:t>MWHS2 118 GHz (cloud/temperature channels) activated over land </a:t>
            </a:r>
          </a:p>
        </p:txBody>
      </p:sp>
      <p:sp>
        <p:nvSpPr>
          <p:cNvPr id="20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7524160" y="6308255"/>
            <a:ext cx="1619840" cy="216000"/>
          </a:xfrm>
        </p:spPr>
        <p:txBody>
          <a:bodyPr/>
          <a:lstStyle/>
          <a:p>
            <a:fld id="{6B3B0B0F-E794-1244-9699-107C60B9C23A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5597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6" grpId="0" animBg="1"/>
      <p:bldP spid="1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Outline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4"/>
          </p:nvPr>
        </p:nvSpPr>
        <p:spPr>
          <a:xfrm>
            <a:off x="832513" y="936000"/>
            <a:ext cx="7942997" cy="4986000"/>
          </a:xfrm>
        </p:spPr>
        <p:txBody>
          <a:bodyPr/>
          <a:lstStyle/>
          <a:p>
            <a:pPr indent="0">
              <a:buNone/>
            </a:pPr>
            <a:r>
              <a:rPr lang="en-GB" dirty="0" smtClean="0"/>
              <a:t>Change in use of </a:t>
            </a:r>
            <a:r>
              <a:rPr lang="en-GB" dirty="0" smtClean="0"/>
              <a:t>observations and DA since October 2015 </a:t>
            </a:r>
            <a:r>
              <a:rPr lang="en-GB" dirty="0" smtClean="0"/>
              <a:t>– Lars Isaksen</a:t>
            </a:r>
            <a:endParaRPr lang="en-GB" dirty="0"/>
          </a:p>
          <a:p>
            <a:r>
              <a:rPr lang="en-GB" dirty="0" smtClean="0"/>
              <a:t>Observation usage summary</a:t>
            </a:r>
          </a:p>
          <a:p>
            <a:r>
              <a:rPr lang="en-GB" dirty="0" smtClean="0"/>
              <a:t>Events </a:t>
            </a:r>
            <a:r>
              <a:rPr lang="en-GB" dirty="0" smtClean="0"/>
              <a:t>October 2015 – April 2017</a:t>
            </a:r>
          </a:p>
          <a:p>
            <a:r>
              <a:rPr lang="en-GB" dirty="0" smtClean="0"/>
              <a:t>IFS cycle updates in 2016-2017, and planned for later in 2017</a:t>
            </a:r>
          </a:p>
          <a:p>
            <a:r>
              <a:rPr lang="en-GB" dirty="0" smtClean="0"/>
              <a:t>Some future plans</a:t>
            </a:r>
            <a:endParaRPr lang="en-GB" dirty="0" smtClean="0"/>
          </a:p>
          <a:p>
            <a:endParaRPr lang="en-GB" dirty="0" smtClean="0"/>
          </a:p>
          <a:p>
            <a:pPr indent="0">
              <a:buNone/>
            </a:pPr>
            <a:endParaRPr lang="en-GB" dirty="0" smtClean="0"/>
          </a:p>
          <a:p>
            <a:endParaRPr lang="en-GB" dirty="0"/>
          </a:p>
          <a:p>
            <a:pPr indent="0">
              <a:buNone/>
            </a:pPr>
            <a:r>
              <a:rPr lang="en-GB" dirty="0" smtClean="0"/>
              <a:t>This afternoon:</a:t>
            </a:r>
            <a:endParaRPr lang="en-GB" dirty="0"/>
          </a:p>
          <a:p>
            <a:pPr indent="0">
              <a:buNone/>
            </a:pPr>
            <a:r>
              <a:rPr lang="en-GB" dirty="0"/>
              <a:t>BUFR </a:t>
            </a:r>
            <a:r>
              <a:rPr lang="en-GB" dirty="0" smtClean="0"/>
              <a:t>migration, timeliness and</a:t>
            </a:r>
            <a:r>
              <a:rPr lang="en-GB" dirty="0" smtClean="0"/>
              <a:t> </a:t>
            </a:r>
            <a:r>
              <a:rPr lang="en-GB" dirty="0" smtClean="0"/>
              <a:t>snow data </a:t>
            </a:r>
            <a:r>
              <a:rPr lang="en-GB" dirty="0" smtClean="0"/>
              <a:t>issues – </a:t>
            </a:r>
            <a:r>
              <a:rPr lang="en-GB" dirty="0" err="1" smtClean="0"/>
              <a:t>Ioannis</a:t>
            </a:r>
            <a:r>
              <a:rPr lang="en-GB" dirty="0" smtClean="0"/>
              <a:t> </a:t>
            </a:r>
            <a:r>
              <a:rPr lang="en-GB" dirty="0" err="1" smtClean="0"/>
              <a:t>Mallas</a:t>
            </a:r>
            <a:endParaRPr lang="en-GB" dirty="0" smtClean="0"/>
          </a:p>
          <a:p>
            <a:pPr indent="0"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B0B0F-E794-1244-9699-107C60B9C23A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5379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876887" y="360000"/>
            <a:ext cx="7524160" cy="369332"/>
          </a:xfrm>
          <a:prstGeom prst="rect">
            <a:avLst/>
          </a:prstGeom>
        </p:spPr>
        <p:txBody>
          <a:bodyPr lIns="0" tIns="0" rIns="0" bIns="0"/>
          <a:lstStyle>
            <a:lvl1pPr algn="l" defTabSz="457200" rtl="0" eaLnBrk="1" latinLnBrk="0" hangingPunct="1">
              <a:lnSpc>
                <a:spcPts val="2800"/>
              </a:lnSpc>
              <a:spcBef>
                <a:spcPct val="0"/>
              </a:spcBef>
              <a:buNone/>
              <a:defRPr sz="2400" kern="1200">
                <a:solidFill>
                  <a:srgbClr val="839DB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dirty="0" smtClean="0">
                <a:solidFill>
                  <a:srgbClr val="4F81BD">
                    <a:lumMod val="75000"/>
                  </a:srgb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New aerosol climatology based on CAMS</a:t>
            </a:r>
            <a:endParaRPr lang="en-GB" sz="3200" dirty="0">
              <a:solidFill>
                <a:srgbClr val="4F81BD">
                  <a:lumMod val="75000"/>
                </a:srgb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4"/>
          </p:nvPr>
        </p:nvSpPr>
        <p:spPr>
          <a:xfrm>
            <a:off x="690853" y="947840"/>
            <a:ext cx="7896225" cy="5216769"/>
          </a:xfrm>
        </p:spPr>
        <p:txBody>
          <a:bodyPr/>
          <a:lstStyle/>
          <a:p>
            <a:r>
              <a:rPr lang="en-GB" dirty="0" smtClean="0">
                <a:solidFill>
                  <a:schemeClr val="tx2">
                    <a:lumMod val="75000"/>
                  </a:schemeClr>
                </a:solidFill>
              </a:rPr>
              <a:t>Optical properties much more sophisticated, especially in longwave</a:t>
            </a:r>
          </a:p>
          <a:p>
            <a:r>
              <a:rPr lang="en-GB" dirty="0" smtClean="0">
                <a:solidFill>
                  <a:schemeClr val="tx2">
                    <a:lumMod val="75000"/>
                  </a:schemeClr>
                </a:solidFill>
              </a:rPr>
              <a:t>Includes aerosol swelling with humidity; also feeds through to visibility</a:t>
            </a:r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r>
              <a:rPr lang="en-GB" i="1" dirty="0" smtClean="0">
                <a:solidFill>
                  <a:schemeClr val="tx2">
                    <a:lumMod val="75000"/>
                  </a:schemeClr>
                </a:solidFill>
              </a:rPr>
              <a:t>Aerosol absorption optical depth</a:t>
            </a:r>
          </a:p>
          <a:p>
            <a:pPr lvl="1"/>
            <a:r>
              <a:rPr lang="en-GB" sz="1800" dirty="0" smtClean="0">
                <a:solidFill>
                  <a:srgbClr val="0000FF"/>
                </a:solidFill>
              </a:rPr>
              <a:t>Reducing column absorption over Arabia improves Indian Summer Monsoon</a:t>
            </a:r>
          </a:p>
          <a:p>
            <a:pPr lvl="1"/>
            <a:r>
              <a:rPr lang="en-GB" sz="1800" dirty="0" smtClean="0">
                <a:solidFill>
                  <a:srgbClr val="FF0000"/>
                </a:solidFill>
              </a:rPr>
              <a:t>Excessive biomass burning in CAMS in </a:t>
            </a:r>
            <a:r>
              <a:rPr lang="en-GB" sz="1800" dirty="0">
                <a:solidFill>
                  <a:srgbClr val="FF0000"/>
                </a:solidFill>
              </a:rPr>
              <a:t>C</a:t>
            </a:r>
            <a:r>
              <a:rPr lang="en-GB" sz="1800" dirty="0" smtClean="0">
                <a:solidFill>
                  <a:srgbClr val="FF0000"/>
                </a:solidFill>
              </a:rPr>
              <a:t>entral Africa led to erroneous warming of 0.5-1 K at 850 </a:t>
            </a:r>
            <a:r>
              <a:rPr lang="en-GB" sz="1800" dirty="0" err="1" smtClean="0">
                <a:solidFill>
                  <a:srgbClr val="FF0000"/>
                </a:solidFill>
              </a:rPr>
              <a:t>hPa</a:t>
            </a:r>
            <a:r>
              <a:rPr lang="en-GB" sz="1800" dirty="0" smtClean="0">
                <a:solidFill>
                  <a:srgbClr val="FF0000"/>
                </a:solidFill>
              </a:rPr>
              <a:t> and a degradation of scores - fixed by reducing the absorbing aerosol amount manually</a:t>
            </a:r>
          </a:p>
          <a:p>
            <a:pPr lvl="1"/>
            <a:endParaRPr lang="en-GB" sz="1800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AB80EA-DB86-D849-B86F-15DAF31F0474}" type="slidenum">
              <a:rPr lang="en-US" smtClean="0">
                <a:solidFill>
                  <a:srgbClr val="4F81BD">
                    <a:lumMod val="75000"/>
                  </a:srgbClr>
                </a:solidFill>
              </a:rPr>
              <a:pPr/>
              <a:t>20</a:t>
            </a:fld>
            <a:endParaRPr lang="en-US" dirty="0">
              <a:solidFill>
                <a:srgbClr val="4F81BD">
                  <a:lumMod val="75000"/>
                </a:srgb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4261" y="1730500"/>
            <a:ext cx="5435305" cy="249055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4915046" y="3145401"/>
            <a:ext cx="234950" cy="270934"/>
          </a:xfrm>
          <a:prstGeom prst="ellipse">
            <a:avLst/>
          </a:prstGeom>
          <a:noFill/>
          <a:ln w="31750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4797570" y="2235933"/>
            <a:ext cx="234950" cy="270934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7679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9629" y="99253"/>
            <a:ext cx="6622253" cy="369332"/>
          </a:xfrm>
        </p:spPr>
        <p:txBody>
          <a:bodyPr/>
          <a:lstStyle/>
          <a:p>
            <a:r>
              <a:rPr lang="en-GB" sz="3200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5-day </a:t>
            </a:r>
            <a:r>
              <a:rPr lang="en-GB" sz="3200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forecast RMSE change: 43r1 </a:t>
            </a:r>
            <a:r>
              <a:rPr lang="en-GB" sz="3200" dirty="0" smtClean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Wingdings" panose="05000000000000000000" pitchFamily="2" charset="2"/>
              </a:rPr>
              <a:t> 43r3</a:t>
            </a:r>
            <a:r>
              <a:rPr lang="en-GB" sz="3200" dirty="0" smtClean="0">
                <a:solidFill>
                  <a:schemeClr val="tx2">
                    <a:lumMod val="75000"/>
                  </a:schemeClr>
                </a:solidFill>
                <a:latin typeface="Rajdhani" panose="02000000000000000000" pitchFamily="2" charset="0"/>
                <a:cs typeface="Rajdhani" panose="02000000000000000000" pitchFamily="2" charset="0"/>
              </a:rPr>
              <a:t/>
            </a:r>
            <a:br>
              <a:rPr lang="en-GB" sz="3200" dirty="0" smtClean="0">
                <a:solidFill>
                  <a:schemeClr val="tx2">
                    <a:lumMod val="75000"/>
                  </a:schemeClr>
                </a:solidFill>
                <a:latin typeface="Rajdhani" panose="02000000000000000000" pitchFamily="2" charset="0"/>
                <a:cs typeface="Rajdhani" panose="02000000000000000000" pitchFamily="2" charset="0"/>
              </a:rPr>
            </a:br>
            <a:r>
              <a:rPr lang="en-GB" sz="1800" dirty="0" smtClean="0"/>
              <a:t>Tco1279 </a:t>
            </a:r>
            <a:r>
              <a:rPr lang="en-GB" sz="1800" dirty="0"/>
              <a:t>RD e-suite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4"/>
          </p:nvPr>
        </p:nvSpPr>
        <p:spPr>
          <a:xfrm>
            <a:off x="809626" y="1310054"/>
            <a:ext cx="2286000" cy="4611946"/>
          </a:xfrm>
        </p:spPr>
        <p:txBody>
          <a:bodyPr/>
          <a:lstStyle/>
          <a:p>
            <a:r>
              <a:rPr lang="en-GB" dirty="0" smtClean="0">
                <a:solidFill>
                  <a:schemeClr val="tx2">
                    <a:lumMod val="75000"/>
                  </a:schemeClr>
                </a:solidFill>
              </a:rPr>
              <a:t>Relative humidity</a:t>
            </a:r>
          </a:p>
          <a:p>
            <a:endParaRPr lang="en-GB" dirty="0">
              <a:solidFill>
                <a:schemeClr val="tx2">
                  <a:lumMod val="75000"/>
                </a:schemeClr>
              </a:solidFill>
            </a:endParaRPr>
          </a:p>
          <a:p>
            <a:endParaRPr lang="en-GB" dirty="0" smtClean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en-GB" dirty="0" smtClean="0">
                <a:solidFill>
                  <a:schemeClr val="tx2">
                    <a:lumMod val="75000"/>
                  </a:schemeClr>
                </a:solidFill>
              </a:rPr>
              <a:t>Temperature</a:t>
            </a:r>
          </a:p>
          <a:p>
            <a:endParaRPr lang="en-GB" dirty="0">
              <a:solidFill>
                <a:schemeClr val="tx2">
                  <a:lumMod val="75000"/>
                </a:schemeClr>
              </a:solidFill>
            </a:endParaRPr>
          </a:p>
          <a:p>
            <a:endParaRPr lang="en-GB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en-GB" dirty="0" smtClean="0">
                <a:solidFill>
                  <a:schemeClr val="tx2">
                    <a:lumMod val="75000"/>
                  </a:schemeClr>
                </a:solidFill>
              </a:rPr>
              <a:t>Vector wind</a:t>
            </a:r>
          </a:p>
          <a:p>
            <a:endParaRPr lang="en-GB" dirty="0">
              <a:solidFill>
                <a:schemeClr val="tx2">
                  <a:lumMod val="75000"/>
                </a:schemeClr>
              </a:solidFill>
            </a:endParaRPr>
          </a:p>
          <a:p>
            <a:endParaRPr lang="en-GB" dirty="0" smtClean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en-GB" dirty="0" smtClean="0">
                <a:solidFill>
                  <a:schemeClr val="tx2">
                    <a:lumMod val="75000"/>
                  </a:schemeClr>
                </a:solidFill>
              </a:rPr>
              <a:t>Geopotential height</a:t>
            </a:r>
            <a:endParaRPr lang="en-GB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AB80EA-DB86-D849-B86F-15DAF31F0474}" type="slidenum">
              <a:rPr lang="en-US" smtClean="0">
                <a:solidFill>
                  <a:srgbClr val="4F81BD">
                    <a:lumMod val="75000"/>
                  </a:srgbClr>
                </a:solidFill>
              </a:rPr>
              <a:pPr/>
              <a:t>21</a:t>
            </a:fld>
            <a:endParaRPr lang="en-US" dirty="0">
              <a:solidFill>
                <a:srgbClr val="4F81BD">
                  <a:lumMod val="75000"/>
                </a:srgbClr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>
          <a:xfrm>
            <a:off x="3578601" y="777951"/>
            <a:ext cx="3941998" cy="5520648"/>
            <a:chOff x="4771465" y="777947"/>
            <a:chExt cx="5667201" cy="5974407"/>
          </a:xfrm>
        </p:grpSpPr>
        <p:pic>
          <p:nvPicPr>
            <p:cNvPr id="1028" name="Picture 4" descr="file:///o:/perm/rd/dae/iver/plots/43R3TCo1279V6Wown/webplots/43R3TCo1279V6Wown_latpre_drmse_r_Mgno7Mgno7_MgjvhM0001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976" t="45029" r="15365" b="38342"/>
            <a:stretch/>
          </p:blipFill>
          <p:spPr bwMode="auto">
            <a:xfrm>
              <a:off x="4771465" y="777947"/>
              <a:ext cx="2714172" cy="15965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6" name="Picture 12" descr="file:///o:/perm/rd/dae/iver/plots/43R3TCo1279V6Sown/webplots/43R3TCo1279V6Sown_latpre_drmse_r_gnoc_gjvh.pn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947" t="45004" r="15554" b="38363"/>
            <a:stretch/>
          </p:blipFill>
          <p:spPr bwMode="auto">
            <a:xfrm>
              <a:off x="8016027" y="787203"/>
              <a:ext cx="2368768" cy="15890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file:///o:/perm/rd/dae/iver/plots/43R3TCo1279V6Wown/webplots/43R3TCo1279V6Wown_latpre_drmse_t_Mgno7Mgno7_MgjvhM0001.pn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396" t="45061" r="15058" b="38310"/>
            <a:stretch/>
          </p:blipFill>
          <p:spPr bwMode="auto">
            <a:xfrm>
              <a:off x="4868983" y="2215609"/>
              <a:ext cx="2641601" cy="15965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file:///o:/perm/rd/dae/iver/plots/43R3TCo1279V6Wown/webplots/43R3TCo1279V6Wown_latpre_drmse_vw_Mgno7Mgno7_MgjvhM0001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444" t="45061" r="15282" b="38008"/>
            <a:stretch/>
          </p:blipFill>
          <p:spPr bwMode="auto">
            <a:xfrm>
              <a:off x="4852935" y="3673495"/>
              <a:ext cx="2623911" cy="1625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4" name="Picture 10" descr="file:///o:/perm/rd/dae/iver/plots/43R3TCo1279V6Wown/webplots/43R3TCo1279V6Wown_latpre_drmse_z_Mgno7Mgno7_MgjvhM0001.png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727" t="44910" r="15504" b="38159"/>
            <a:stretch/>
          </p:blipFill>
          <p:spPr bwMode="auto">
            <a:xfrm>
              <a:off x="4793858" y="5126754"/>
              <a:ext cx="2656114" cy="1625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8" name="Picture 14" descr="file:///o:/perm/rd/dae/iver/plots/43R3TCo1279V6Sown/webplots/43R3TCo1279V6Sown_latpre_drmse_t_gnoc_gjvh.png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619" t="45211" r="15281" b="38311"/>
            <a:stretch/>
          </p:blipFill>
          <p:spPr bwMode="auto">
            <a:xfrm>
              <a:off x="7789807" y="2233193"/>
              <a:ext cx="2612573" cy="15820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0" name="Picture 16" descr="file:///o:/perm/rd/dae/iver/plots/43R3TCo1279V6Sown/webplots/43R3TCo1279V6Sown_latpre_drmse_vw_gnoc_gjvh.png"/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396" t="45212" r="15058" b="38159"/>
            <a:stretch/>
          </p:blipFill>
          <p:spPr bwMode="auto">
            <a:xfrm>
              <a:off x="7789807" y="3688010"/>
              <a:ext cx="2641601" cy="15965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2" name="Picture 18" descr="file:///o:/perm/rd/dae/iver/plots/43R3TCo1279V6Sown/webplots/43R3TCo1279V6Sown_latpre_drmse_z_gnoc_gjvh.png"/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396" t="44910" r="14835" b="38159"/>
            <a:stretch/>
          </p:blipFill>
          <p:spPr bwMode="auto">
            <a:xfrm>
              <a:off x="7782551" y="5117532"/>
              <a:ext cx="2656115" cy="1625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Rectangle 4"/>
          <p:cNvSpPr/>
          <p:nvPr/>
        </p:nvSpPr>
        <p:spPr>
          <a:xfrm>
            <a:off x="4029075" y="396942"/>
            <a:ext cx="13906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prstClr val="black"/>
                </a:solidFill>
              </a:rPr>
              <a:t>NH Winter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057902" y="400134"/>
            <a:ext cx="15753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prstClr val="black"/>
                </a:solidFill>
              </a:rPr>
              <a:t>NH Summer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418144" y="2106422"/>
            <a:ext cx="180690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solidFill>
                  <a:srgbClr val="064E83"/>
                </a:solidFill>
              </a:rPr>
              <a:t>Blue =</a:t>
            </a:r>
          </a:p>
          <a:p>
            <a:r>
              <a:rPr lang="en-GB" sz="2000" dirty="0" smtClean="0">
                <a:solidFill>
                  <a:srgbClr val="064E83"/>
                </a:solidFill>
              </a:rPr>
              <a:t>Improvements</a:t>
            </a:r>
            <a:endParaRPr lang="en-GB" sz="2000" dirty="0">
              <a:solidFill>
                <a:srgbClr val="064E83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455603" y="5185066"/>
            <a:ext cx="16674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solidFill>
                  <a:schemeClr val="accent6">
                    <a:lumMod val="75000"/>
                  </a:schemeClr>
                </a:solidFill>
              </a:rPr>
              <a:t>Yellow =</a:t>
            </a:r>
          </a:p>
          <a:p>
            <a:r>
              <a:rPr lang="en-GB" sz="2000" dirty="0" err="1" smtClean="0">
                <a:solidFill>
                  <a:schemeClr val="accent6">
                    <a:lumMod val="75000"/>
                  </a:schemeClr>
                </a:solidFill>
              </a:rPr>
              <a:t>degredations</a:t>
            </a:r>
            <a:endParaRPr lang="en-GB" sz="20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3917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3453" y="360000"/>
            <a:ext cx="8093121" cy="369332"/>
          </a:xfrm>
        </p:spPr>
        <p:txBody>
          <a:bodyPr/>
          <a:lstStyle/>
          <a:p>
            <a:r>
              <a:rPr lang="en-US" dirty="0" smtClean="0"/>
              <a:t>May 2017: Tropospheric </a:t>
            </a:r>
            <a:r>
              <a:rPr lang="en-US" dirty="0"/>
              <a:t>GRAS </a:t>
            </a:r>
            <a:r>
              <a:rPr lang="en-US" dirty="0" smtClean="0"/>
              <a:t>Radio Occultation </a:t>
            </a:r>
            <a:r>
              <a:rPr lang="en-US" dirty="0"/>
              <a:t>impact</a:t>
            </a:r>
            <a:br>
              <a:rPr lang="en-US" dirty="0"/>
            </a:br>
            <a:r>
              <a:rPr lang="en-GB" dirty="0"/>
              <a:t/>
            </a:r>
            <a:br>
              <a:rPr lang="en-GB" dirty="0"/>
            </a:b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4"/>
          </p:nvPr>
        </p:nvSpPr>
        <p:spPr>
          <a:xfrm>
            <a:off x="1196103" y="936000"/>
            <a:ext cx="7139513" cy="4986000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GB" dirty="0" smtClean="0"/>
              <a:t>EUMETSAT GRAS processing changed to wave optics (WO) in November, 2016. WO approach has better bias characteristics in the troposphere, similar to other GPS-RO missions.   </a:t>
            </a:r>
            <a:endParaRPr lang="en-GB" dirty="0"/>
          </a:p>
          <a:p>
            <a:pPr>
              <a:spcAft>
                <a:spcPts val="1200"/>
              </a:spcAft>
            </a:pPr>
            <a:r>
              <a:rPr lang="en-GB" dirty="0" smtClean="0"/>
              <a:t>This allows us to test assimilating data down to the surface. </a:t>
            </a:r>
          </a:p>
          <a:p>
            <a:pPr lvl="1">
              <a:spcAft>
                <a:spcPts val="1200"/>
              </a:spcAft>
            </a:pPr>
            <a:r>
              <a:rPr lang="en-GB" dirty="0" smtClean="0"/>
              <a:t>Currently (CY43R1) </a:t>
            </a:r>
            <a:r>
              <a:rPr lang="en-GB" dirty="0" smtClean="0"/>
              <a:t>blacklist below 8 km NH/SH , 10 km in the tropics.</a:t>
            </a:r>
            <a:endParaRPr lang="en-GB" dirty="0"/>
          </a:p>
          <a:p>
            <a:pPr>
              <a:spcAft>
                <a:spcPts val="1200"/>
              </a:spcAft>
            </a:pPr>
            <a:r>
              <a:rPr lang="en-GB" dirty="0" smtClean="0"/>
              <a:t>Experiment. November 5, 2016 – Feb 14, 2017 (~100 days).</a:t>
            </a:r>
            <a:endParaRPr lang="en-GB" dirty="0"/>
          </a:p>
          <a:p>
            <a:pPr>
              <a:spcAft>
                <a:spcPts val="1200"/>
              </a:spcAft>
            </a:pPr>
            <a:r>
              <a:rPr lang="en-GB" dirty="0" smtClean="0"/>
              <a:t>GRAS experiment assimilated data to </a:t>
            </a:r>
            <a:r>
              <a:rPr lang="en-GB" dirty="0" smtClean="0"/>
              <a:t>the surface </a:t>
            </a:r>
            <a:r>
              <a:rPr lang="en-GB" b="1" dirty="0" smtClean="0"/>
              <a:t>versus</a:t>
            </a:r>
            <a:r>
              <a:rPr lang="en-GB" dirty="0" smtClean="0"/>
              <a:t> current operational </a:t>
            </a:r>
            <a:r>
              <a:rPr lang="en-GB" dirty="0" smtClean="0"/>
              <a:t>usage.</a:t>
            </a:r>
            <a:endParaRPr lang="en-GB" dirty="0" smtClean="0"/>
          </a:p>
          <a:p>
            <a:pPr>
              <a:spcAft>
                <a:spcPts val="1200"/>
              </a:spcAft>
            </a:pPr>
            <a:r>
              <a:rPr lang="en-GB" dirty="0" smtClean="0"/>
              <a:t>Verification against operations shown here.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B0B0F-E794-1244-9699-107C60B9C23A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854508" y="2123850"/>
            <a:ext cx="8123241" cy="277071"/>
          </a:xfrm>
          <a:prstGeom prst="rect">
            <a:avLst/>
          </a:prstGeom>
        </p:spPr>
        <p:txBody>
          <a:bodyPr lIns="0" tIns="0" rIns="0" bIns="0"/>
          <a:lstStyle>
            <a:lvl1pPr algn="l" defTabSz="457200" rtl="0" eaLnBrk="1" latinLnBrk="0" hangingPunct="1">
              <a:lnSpc>
                <a:spcPts val="2800"/>
              </a:lnSpc>
              <a:spcBef>
                <a:spcPct val="0"/>
              </a:spcBef>
              <a:buNone/>
              <a:defRPr sz="2400" kern="1200">
                <a:solidFill>
                  <a:srgbClr val="064E83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/>
              <a:t/>
            </a:r>
            <a:br>
              <a:rPr lang="en-GB" dirty="0" smtClean="0"/>
            </a:br>
            <a:endParaRPr lang="en-GB" sz="2200" i="1" dirty="0"/>
          </a:p>
        </p:txBody>
      </p:sp>
    </p:spTree>
    <p:extLst>
      <p:ext uri="{BB962C8B-B14F-4D97-AF65-F5344CB8AC3E}">
        <p14:creationId xmlns:p14="http://schemas.microsoft.com/office/powerpoint/2010/main" val="2704311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77354" y="910819"/>
            <a:ext cx="3445842" cy="369332"/>
          </a:xfrm>
        </p:spPr>
        <p:txBody>
          <a:bodyPr/>
          <a:lstStyle/>
          <a:p>
            <a:r>
              <a:rPr lang="en-GB" sz="2200" dirty="0" smtClean="0"/>
              <a:t>Improved (o-b) fit for aircraft temperatures: </a:t>
            </a:r>
            <a:r>
              <a:rPr lang="en-GB" sz="2200" dirty="0" smtClean="0"/>
              <a:t>NH</a:t>
            </a:r>
            <a:endParaRPr lang="en-GB" sz="22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05" t="9096" b="10815"/>
          <a:stretch/>
        </p:blipFill>
        <p:spPr>
          <a:xfrm>
            <a:off x="6215270" y="1895067"/>
            <a:ext cx="2407350" cy="2994991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B0B0F-E794-1244-9699-107C60B9C23A}" type="slidenum">
              <a:rPr lang="en-US" smtClean="0"/>
              <a:pPr/>
              <a:t>23</a:t>
            </a:fld>
            <a:endParaRPr lang="en-US" dirty="0"/>
          </a:p>
        </p:txBody>
      </p:sp>
      <p:pic>
        <p:nvPicPr>
          <p:cNvPr id="9" name="Content Placeholder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8474"/>
          <a:stretch/>
        </p:blipFill>
        <p:spPr>
          <a:xfrm>
            <a:off x="5577355" y="1554925"/>
            <a:ext cx="637916" cy="3739536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5828531" y="2042225"/>
            <a:ext cx="2318801" cy="1932334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pic>
        <p:nvPicPr>
          <p:cNvPr id="10" name="Content Placeholder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86" t="38709" r="-7472" b="7151"/>
          <a:stretch/>
        </p:blipFill>
        <p:spPr>
          <a:xfrm>
            <a:off x="844933" y="1981280"/>
            <a:ext cx="4975782" cy="3716503"/>
          </a:xfrm>
          <a:prstGeom prst="rect">
            <a:avLst/>
          </a:prstGeom>
        </p:spPr>
      </p:pic>
      <p:sp>
        <p:nvSpPr>
          <p:cNvPr id="11" name="Down Arrow 10"/>
          <p:cNvSpPr/>
          <p:nvPr/>
        </p:nvSpPr>
        <p:spPr>
          <a:xfrm>
            <a:off x="363398" y="2699454"/>
            <a:ext cx="625660" cy="1140077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2" name="TextBox 11"/>
          <p:cNvSpPr txBox="1"/>
          <p:nvPr/>
        </p:nvSpPr>
        <p:spPr>
          <a:xfrm>
            <a:off x="301330" y="3878188"/>
            <a:ext cx="6463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350" dirty="0"/>
              <a:t>Better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1309301" y="929424"/>
            <a:ext cx="4047048" cy="369332"/>
          </a:xfrm>
          <a:prstGeom prst="rect">
            <a:avLst/>
          </a:prstGeom>
        </p:spPr>
        <p:txBody>
          <a:bodyPr lIns="0" tIns="0" rIns="0" bIns="0"/>
          <a:lstStyle>
            <a:lvl1pPr algn="l" defTabSz="457200" rtl="0" eaLnBrk="1" latinLnBrk="0" hangingPunct="1">
              <a:lnSpc>
                <a:spcPts val="2800"/>
              </a:lnSpc>
              <a:spcBef>
                <a:spcPct val="0"/>
              </a:spcBef>
              <a:buNone/>
              <a:defRPr sz="2400" kern="1200">
                <a:solidFill>
                  <a:srgbClr val="064E83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200" dirty="0" smtClean="0"/>
              <a:t>Relative humidity error statistics   (change in </a:t>
            </a:r>
            <a:r>
              <a:rPr lang="en-GB" sz="2200" dirty="0" err="1" smtClean="0"/>
              <a:t>st.dev</a:t>
            </a:r>
            <a:r>
              <a:rPr lang="en-GB" sz="2200" dirty="0" smtClean="0"/>
              <a:t>)</a:t>
            </a:r>
            <a:br>
              <a:rPr lang="en-GB" sz="2200" dirty="0" smtClean="0"/>
            </a:br>
            <a:endParaRPr lang="en-GB" sz="2200" dirty="0"/>
          </a:p>
        </p:txBody>
      </p:sp>
      <p:sp>
        <p:nvSpPr>
          <p:cNvPr id="8" name="TextBox 7"/>
          <p:cNvSpPr txBox="1"/>
          <p:nvPr/>
        </p:nvSpPr>
        <p:spPr>
          <a:xfrm>
            <a:off x="5820718" y="5016169"/>
            <a:ext cx="32024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Also improved fit to many other in situ observations in the troposphere</a:t>
            </a:r>
            <a:endParaRPr lang="en-GB" dirty="0"/>
          </a:p>
        </p:txBody>
      </p:sp>
      <p:sp>
        <p:nvSpPr>
          <p:cNvPr id="14" name="Oval 13"/>
          <p:cNvSpPr/>
          <p:nvPr/>
        </p:nvSpPr>
        <p:spPr>
          <a:xfrm>
            <a:off x="3981676" y="3481813"/>
            <a:ext cx="997434" cy="492746"/>
          </a:xfrm>
          <a:prstGeom prst="ellipse">
            <a:avLst/>
          </a:prstGeom>
          <a:noFill/>
          <a:ln w="5715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350" dirty="0" smtClean="0"/>
              <a:t>0</a:t>
            </a:r>
            <a:endParaRPr lang="en-GB" sz="1350" dirty="0"/>
          </a:p>
        </p:txBody>
      </p:sp>
      <p:sp>
        <p:nvSpPr>
          <p:cNvPr id="15" name="Oval 14"/>
          <p:cNvSpPr/>
          <p:nvPr/>
        </p:nvSpPr>
        <p:spPr>
          <a:xfrm>
            <a:off x="3968424" y="4523420"/>
            <a:ext cx="997434" cy="492746"/>
          </a:xfrm>
          <a:prstGeom prst="ellipse">
            <a:avLst/>
          </a:prstGeom>
          <a:noFill/>
          <a:ln w="5715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676228" y="360000"/>
            <a:ext cx="7946392" cy="369332"/>
          </a:xfrm>
          <a:prstGeom prst="rect">
            <a:avLst/>
          </a:prstGeom>
        </p:spPr>
        <p:txBody>
          <a:bodyPr lIns="0" tIns="0" rIns="0" bIns="0"/>
          <a:lstStyle>
            <a:lvl1pPr algn="l" defTabSz="457200" rtl="0" eaLnBrk="1" latinLnBrk="0" hangingPunct="1">
              <a:lnSpc>
                <a:spcPts val="2800"/>
              </a:lnSpc>
              <a:spcBef>
                <a:spcPct val="0"/>
              </a:spcBef>
              <a:buNone/>
              <a:defRPr sz="2400" kern="1200">
                <a:solidFill>
                  <a:srgbClr val="064E83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May 2017:Tropospheric GRAS Radio Occultation impact</a:t>
            </a:r>
            <a:br>
              <a:rPr lang="en-US" dirty="0" smtClean="0"/>
            </a:br>
            <a:r>
              <a:rPr lang="en-GB" dirty="0" smtClean="0"/>
              <a:t/>
            </a:r>
            <a:br>
              <a:rPr lang="en-GB" dirty="0" smtClean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40073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animBg="1"/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800" dirty="0" smtClean="0"/>
              <a:t>All sky assimilation</a:t>
            </a:r>
            <a:endParaRPr lang="en-GB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B0B0F-E794-1244-9699-107C60B9C23A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/>
            <a:r>
              <a:rPr lang="en-US" smtClean="0"/>
              <a:t>European Centre for Medium-Range Weather Forecasts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4909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455" y="1146335"/>
            <a:ext cx="4680375" cy="4984750"/>
          </a:xfrm>
        </p:spPr>
      </p:pic>
      <p:sp>
        <p:nvSpPr>
          <p:cNvPr id="13" name="TextBox 12"/>
          <p:cNvSpPr txBox="1"/>
          <p:nvPr/>
        </p:nvSpPr>
        <p:spPr>
          <a:xfrm>
            <a:off x="1624084" y="5844782"/>
            <a:ext cx="1571097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200" dirty="0" smtClean="0">
                <a:solidFill>
                  <a:srgbClr val="1F497D">
                    <a:lumMod val="75000"/>
                  </a:srgbClr>
                </a:solidFill>
              </a:rPr>
              <a:t>ATMS and </a:t>
            </a:r>
            <a:r>
              <a:rPr lang="en-GB" sz="1200" dirty="0" err="1" smtClean="0">
                <a:solidFill>
                  <a:srgbClr val="1F497D">
                    <a:lumMod val="75000"/>
                  </a:srgbClr>
                </a:solidFill>
              </a:rPr>
              <a:t>Metop</a:t>
            </a:r>
            <a:r>
              <a:rPr lang="en-GB" sz="1200" dirty="0" smtClean="0">
                <a:solidFill>
                  <a:srgbClr val="1F497D">
                    <a:lumMod val="75000"/>
                  </a:srgbClr>
                </a:solidFill>
              </a:rPr>
              <a:t>-B MHS added in clear skies</a:t>
            </a:r>
          </a:p>
          <a:p>
            <a:endParaRPr lang="en-GB" sz="1200" dirty="0" smtClean="0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B0B0F-E794-1244-9699-107C60B9C23A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01099" y="6423590"/>
            <a:ext cx="3041021" cy="230657"/>
          </a:xfrm>
        </p:spPr>
        <p:txBody>
          <a:bodyPr/>
          <a:lstStyle/>
          <a:p>
            <a:pPr algn="ctr"/>
            <a:r>
              <a:rPr lang="en-US" dirty="0" smtClean="0"/>
              <a:t>European Centre for Medium-Range Weather Forecasts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6455" y="175334"/>
            <a:ext cx="5860573" cy="369332"/>
          </a:xfrm>
        </p:spPr>
        <p:txBody>
          <a:bodyPr/>
          <a:lstStyle/>
          <a:p>
            <a:r>
              <a:rPr lang="en-US" dirty="0" smtClean="0"/>
              <a:t>Observation changes: the rise of all-sky!</a:t>
            </a:r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 flipV="1">
            <a:off x="3028055" y="1074828"/>
            <a:ext cx="0" cy="405865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276051" y="645550"/>
            <a:ext cx="18051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rgbClr val="1F497D">
                    <a:lumMod val="75000"/>
                  </a:srgbClr>
                </a:solidFill>
              </a:rPr>
              <a:t>A</a:t>
            </a:r>
            <a:r>
              <a:rPr lang="en-GB" sz="1200" dirty="0" smtClean="0">
                <a:solidFill>
                  <a:srgbClr val="1F497D">
                    <a:lumMod val="75000"/>
                  </a:srgbClr>
                </a:solidFill>
              </a:rPr>
              <a:t>ll-sky assimilation of humidity sounding channels on SSMIS</a:t>
            </a:r>
          </a:p>
          <a:p>
            <a:endParaRPr lang="en-GB" sz="1200" dirty="0" smtClean="0">
              <a:solidFill>
                <a:srgbClr val="1F497D">
                  <a:lumMod val="75000"/>
                </a:srgbClr>
              </a:solidFill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 flipV="1">
            <a:off x="2276051" y="2751228"/>
            <a:ext cx="0" cy="309612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4153301" y="1291876"/>
            <a:ext cx="0" cy="469366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3452884" y="5909116"/>
            <a:ext cx="2018353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rgbClr val="1F497D">
                    <a:lumMod val="75000"/>
                  </a:srgbClr>
                </a:solidFill>
              </a:rPr>
              <a:t>A</a:t>
            </a:r>
            <a:r>
              <a:rPr lang="en-GB" sz="1200" dirty="0" smtClean="0">
                <a:solidFill>
                  <a:srgbClr val="1F497D">
                    <a:lumMod val="75000"/>
                  </a:srgbClr>
                </a:solidFill>
              </a:rPr>
              <a:t>ll-sky assimilation of all four MHS (transferred from clear-sky)</a:t>
            </a:r>
          </a:p>
          <a:p>
            <a:endParaRPr lang="en-GB" sz="1200" dirty="0" smtClean="0">
              <a:solidFill>
                <a:prstClr val="black"/>
              </a:solidFill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 flipV="1">
            <a:off x="4454169" y="1074828"/>
            <a:ext cx="0" cy="405101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4153300" y="645550"/>
            <a:ext cx="14695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>
                <a:solidFill>
                  <a:srgbClr val="1F497D">
                    <a:lumMod val="75000"/>
                  </a:srgbClr>
                </a:solidFill>
              </a:rPr>
              <a:t>GMI and AMSR-2 added in all-sky</a:t>
            </a:r>
          </a:p>
          <a:p>
            <a:endParaRPr lang="en-GB" sz="1200" dirty="0" smtClean="0">
              <a:solidFill>
                <a:prstClr val="black"/>
              </a:solidFill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 flipV="1">
            <a:off x="4803175" y="1291880"/>
            <a:ext cx="0" cy="449130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4434679" y="5602873"/>
            <a:ext cx="16112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>
                <a:solidFill>
                  <a:srgbClr val="1F497D">
                    <a:lumMod val="75000"/>
                  </a:srgbClr>
                </a:solidFill>
              </a:rPr>
              <a:t>F18, all-sky over snow, MWHS-2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756839" y="1169049"/>
            <a:ext cx="3276234" cy="507831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prstClr val="black"/>
                </a:solidFill>
              </a:rPr>
              <a:t>Growing importance of microwave humidity observations (MHS, ATMS, MWHS-2, SSMIS, AMSR2, GMI, SAPHIR).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prstClr val="black"/>
                </a:solidFill>
              </a:rPr>
              <a:t>Extending this to infrared water vapour information.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prstClr val="black"/>
                </a:solidFill>
              </a:rPr>
              <a:t>Revisiting all-sky microwave temperature observations.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 smtClean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prstClr val="black"/>
                </a:solidFill>
              </a:rPr>
              <a:t>Also investigating radar, lidar, and possible lightning observations (EarthCARE, Aeolus, GOES-R, MTG).</a:t>
            </a:r>
          </a:p>
        </p:txBody>
      </p:sp>
    </p:spTree>
    <p:extLst>
      <p:ext uri="{BB962C8B-B14F-4D97-AF65-F5344CB8AC3E}">
        <p14:creationId xmlns:p14="http://schemas.microsoft.com/office/powerpoint/2010/main" val="1642075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016" y="2066544"/>
            <a:ext cx="6472625" cy="457228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B0B0F-E794-1244-9699-107C60B9C23A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/>
            <a:r>
              <a:rPr lang="en-US" smtClean="0"/>
              <a:t>European Centre for Medium-Range Weather Forecasts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271015" y="930837"/>
            <a:ext cx="68643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 smtClean="0">
                <a:solidFill>
                  <a:prstClr val="black"/>
                </a:solidFill>
              </a:rPr>
              <a:t>Mechanism</a:t>
            </a:r>
            <a:r>
              <a:rPr lang="en-GB" b="1" dirty="0">
                <a:solidFill>
                  <a:prstClr val="black"/>
                </a:solidFill>
              </a:rPr>
              <a:t>: </a:t>
            </a:r>
            <a:r>
              <a:rPr lang="en-GB" dirty="0">
                <a:solidFill>
                  <a:prstClr val="black"/>
                </a:solidFill>
              </a:rPr>
              <a:t>4D-Var can infer dynamical initial conditions from </a:t>
            </a:r>
            <a:r>
              <a:rPr lang="en-GB" dirty="0" smtClean="0">
                <a:solidFill>
                  <a:prstClr val="black"/>
                </a:solidFill>
              </a:rPr>
              <a:t>observed WV</a:t>
            </a:r>
            <a:r>
              <a:rPr lang="en-GB" dirty="0">
                <a:solidFill>
                  <a:prstClr val="black"/>
                </a:solidFill>
              </a:rPr>
              <a:t>, cloud and precipitation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443002" y="360000"/>
            <a:ext cx="5903737" cy="369332"/>
          </a:xfrm>
        </p:spPr>
        <p:txBody>
          <a:bodyPr/>
          <a:lstStyle/>
          <a:p>
            <a:r>
              <a:rPr lang="en-GB" dirty="0" smtClean="0"/>
              <a:t>Observation </a:t>
            </a:r>
            <a:r>
              <a:rPr lang="en-GB" dirty="0"/>
              <a:t>changes: the rise of all-sky!</a:t>
            </a:r>
          </a:p>
        </p:txBody>
      </p:sp>
    </p:spTree>
    <p:extLst>
      <p:ext uri="{BB962C8B-B14F-4D97-AF65-F5344CB8AC3E}">
        <p14:creationId xmlns:p14="http://schemas.microsoft.com/office/powerpoint/2010/main" val="2054029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Conclusions (all-sky impact)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>
              <a:spcBef>
                <a:spcPts val="0"/>
              </a:spcBef>
            </a:pPr>
            <a:r>
              <a:rPr lang="en-GB" dirty="0" smtClean="0"/>
              <a:t>Microwave water vapour observations are currently the “number 1” observing system by FSO:</a:t>
            </a:r>
          </a:p>
          <a:p>
            <a:pPr lvl="1">
              <a:spcBef>
                <a:spcPts val="0"/>
              </a:spcBef>
            </a:pPr>
            <a:r>
              <a:rPr lang="en-GB" dirty="0"/>
              <a:t>W</a:t>
            </a:r>
            <a:r>
              <a:rPr lang="en-GB" dirty="0" smtClean="0"/>
              <a:t>ater vapour, cloud and precipitation observations now provide significant real benefits, equivalent to traditional clear-sky temperature sounding.</a:t>
            </a:r>
          </a:p>
          <a:p>
            <a:pPr lvl="2">
              <a:spcBef>
                <a:spcPts val="0"/>
              </a:spcBef>
            </a:pPr>
            <a:r>
              <a:rPr lang="en-GB" dirty="0"/>
              <a:t>4</a:t>
            </a:r>
            <a:r>
              <a:rPr lang="en-GB" dirty="0" smtClean="0"/>
              <a:t>D-Var “tracing” (including </a:t>
            </a:r>
            <a:r>
              <a:rPr lang="en-GB" dirty="0" err="1" smtClean="0"/>
              <a:t>adjoint</a:t>
            </a:r>
            <a:r>
              <a:rPr lang="en-GB" dirty="0" smtClean="0"/>
              <a:t> of moist physics)</a:t>
            </a:r>
          </a:p>
          <a:p>
            <a:pPr lvl="2">
              <a:spcBef>
                <a:spcPts val="0"/>
              </a:spcBef>
            </a:pPr>
            <a:r>
              <a:rPr lang="en-GB" dirty="0" smtClean="0"/>
              <a:t>All-sky assimilation</a:t>
            </a:r>
          </a:p>
          <a:p>
            <a:pPr lvl="2">
              <a:spcBef>
                <a:spcPts val="0"/>
              </a:spcBef>
            </a:pPr>
            <a:r>
              <a:rPr lang="en-GB" dirty="0" smtClean="0"/>
              <a:t>Broad coverage (ocean, land, snow-covered land, sea-ice)</a:t>
            </a:r>
          </a:p>
          <a:p>
            <a:pPr lvl="2">
              <a:spcBef>
                <a:spcPts val="0"/>
              </a:spcBef>
            </a:pPr>
            <a:r>
              <a:rPr lang="en-GB" dirty="0" smtClean="0"/>
              <a:t>Wealth of microwave imagers and sounders currently available</a:t>
            </a:r>
          </a:p>
          <a:p>
            <a:pPr lvl="2">
              <a:spcBef>
                <a:spcPts val="0"/>
              </a:spcBef>
            </a:pPr>
            <a:r>
              <a:rPr lang="en-GB" dirty="0"/>
              <a:t>S</a:t>
            </a:r>
            <a:r>
              <a:rPr lang="en-GB" dirty="0" smtClean="0"/>
              <a:t>upported </a:t>
            </a:r>
            <a:r>
              <a:rPr lang="en-GB" dirty="0"/>
              <a:t>by general improvements in DA and </a:t>
            </a:r>
            <a:r>
              <a:rPr lang="en-GB" dirty="0" smtClean="0"/>
              <a:t>model</a:t>
            </a:r>
          </a:p>
          <a:p>
            <a:pPr lvl="2">
              <a:spcBef>
                <a:spcPts val="0"/>
              </a:spcBef>
            </a:pPr>
            <a:endParaRPr lang="en-GB" dirty="0"/>
          </a:p>
          <a:p>
            <a:pPr>
              <a:spcBef>
                <a:spcPts val="0"/>
              </a:spcBef>
            </a:pPr>
            <a:r>
              <a:rPr lang="en-GB" dirty="0" smtClean="0"/>
              <a:t>Can we get even more benefit? e.g. 43r3 developments:</a:t>
            </a:r>
          </a:p>
          <a:p>
            <a:pPr lvl="1">
              <a:spcBef>
                <a:spcPts val="0"/>
              </a:spcBef>
            </a:pPr>
            <a:r>
              <a:rPr lang="en-GB" dirty="0" smtClean="0"/>
              <a:t>Add GMI humidity channels, retune MHS observation error over land</a:t>
            </a:r>
          </a:p>
          <a:p>
            <a:pPr lvl="1">
              <a:spcBef>
                <a:spcPts val="0"/>
              </a:spcBef>
            </a:pPr>
            <a:r>
              <a:rPr lang="en-GB" dirty="0" smtClean="0"/>
              <a:t>MHS / ATMS channel harmonisation (Pete Weston)</a:t>
            </a:r>
          </a:p>
          <a:p>
            <a:pPr lvl="1">
              <a:spcBef>
                <a:spcPts val="0"/>
              </a:spcBef>
            </a:pPr>
            <a:r>
              <a:rPr lang="en-GB" dirty="0" smtClean="0"/>
              <a:t>Actively assimilate SAPHIR, equivalent to 2-3 MHS in the tropics (added on top of </a:t>
            </a:r>
            <a:r>
              <a:rPr lang="en-GB" b="1" u="sng" dirty="0" smtClean="0"/>
              <a:t>11</a:t>
            </a:r>
            <a:r>
              <a:rPr lang="en-GB" dirty="0" smtClean="0"/>
              <a:t> existing microwave humidity instruments)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B0B0F-E794-1244-9699-107C60B9C23A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/>
            <a:r>
              <a:rPr lang="en-US" smtClean="0"/>
              <a:t>European Centre for Medium-Range Weather Forecasts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9811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8048" y="259416"/>
            <a:ext cx="8011236" cy="369332"/>
          </a:xfrm>
        </p:spPr>
        <p:txBody>
          <a:bodyPr/>
          <a:lstStyle/>
          <a:p>
            <a:r>
              <a:rPr lang="en-GB" dirty="0" smtClean="0"/>
              <a:t>SAPHIR – tropical sensor with multiple overpasses per day</a:t>
            </a:r>
            <a:br>
              <a:rPr lang="en-GB" dirty="0" smtClean="0"/>
            </a:br>
            <a:r>
              <a:rPr lang="en-GB" sz="1600" dirty="0" smtClean="0"/>
              <a:t>Philippe </a:t>
            </a:r>
            <a:r>
              <a:rPr lang="en-GB" sz="1600" dirty="0" err="1" smtClean="0"/>
              <a:t>Chambon</a:t>
            </a:r>
            <a:r>
              <a:rPr lang="en-GB" sz="1600" dirty="0" smtClean="0"/>
              <a:t> (visiting from </a:t>
            </a:r>
            <a:r>
              <a:rPr lang="en-GB" sz="1600" dirty="0" err="1" smtClean="0"/>
              <a:t>Meteo</a:t>
            </a:r>
            <a:r>
              <a:rPr lang="en-GB" sz="1600" dirty="0" smtClean="0"/>
              <a:t> France</a:t>
            </a:r>
            <a:r>
              <a:rPr lang="en-GB" sz="1600" dirty="0" smtClean="0"/>
              <a:t>) and Alan Geer (ECMWF)</a:t>
            </a:r>
            <a:endParaRPr lang="en-GB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B0B0F-E794-1244-9699-107C60B9C23A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/>
            <a:r>
              <a:rPr lang="en-US" smtClean="0"/>
              <a:t>European Centre for Medium-Range Weather Forecasts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3002" y="1278032"/>
            <a:ext cx="2959203" cy="227152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6812" y="1270420"/>
            <a:ext cx="2959203" cy="227152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4192" y="3861208"/>
            <a:ext cx="2959203" cy="22715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7088" y="3867304"/>
            <a:ext cx="2973067" cy="228752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122382" y="1082173"/>
            <a:ext cx="1954361" cy="3077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solidFill>
                  <a:srgbClr val="000000"/>
                </a:solidFill>
                <a:latin typeface="Calibri"/>
              </a:rPr>
              <a:t>O</a:t>
            </a:r>
            <a:r>
              <a:rPr lang="en-GB" sz="1400" dirty="0" smtClean="0">
                <a:solidFill>
                  <a:srgbClr val="000000"/>
                </a:solidFill>
                <a:latin typeface="Calibri"/>
              </a:rPr>
              <a:t>bservations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148133" y="1085717"/>
            <a:ext cx="1954361" cy="3077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>
                <a:solidFill>
                  <a:srgbClr val="000000"/>
                </a:solidFill>
                <a:latin typeface="Calibri"/>
              </a:rPr>
              <a:t>First</a:t>
            </a:r>
            <a:r>
              <a:rPr lang="en-GB" sz="1400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GB" sz="1400" dirty="0" smtClean="0">
                <a:solidFill>
                  <a:srgbClr val="000000"/>
                </a:solidFill>
                <a:latin typeface="Calibri"/>
              </a:rPr>
              <a:t>guess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079842" y="3662336"/>
            <a:ext cx="1954361" cy="3077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>
                <a:solidFill>
                  <a:srgbClr val="000000"/>
                </a:solidFill>
                <a:latin typeface="Calibri"/>
              </a:rPr>
              <a:t>Analysis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201311" y="3676514"/>
            <a:ext cx="1954361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>
                <a:solidFill>
                  <a:srgbClr val="000000"/>
                </a:solidFill>
                <a:latin typeface="Calibri"/>
              </a:rPr>
              <a:t>Reduction in absolute departure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269881" y="1078630"/>
            <a:ext cx="494994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>
                <a:solidFill>
                  <a:srgbClr val="000000"/>
                </a:solidFill>
                <a:latin typeface="Calibri"/>
              </a:rPr>
              <a:t>[K]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193613" y="1092807"/>
            <a:ext cx="494994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>
                <a:solidFill>
                  <a:srgbClr val="000000"/>
                </a:solidFill>
                <a:latin typeface="Calibri"/>
              </a:rPr>
              <a:t>[K]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193613" y="3676514"/>
            <a:ext cx="494994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>
                <a:solidFill>
                  <a:srgbClr val="000000"/>
                </a:solidFill>
                <a:latin typeface="Calibri"/>
              </a:rPr>
              <a:t>[K]</a:t>
            </a:r>
          </a:p>
        </p:txBody>
      </p:sp>
      <p:sp>
        <p:nvSpPr>
          <p:cNvPr id="17" name="Oval 16"/>
          <p:cNvSpPr/>
          <p:nvPr/>
        </p:nvSpPr>
        <p:spPr bwMode="auto">
          <a:xfrm>
            <a:off x="2370929" y="1888454"/>
            <a:ext cx="291045" cy="387959"/>
          </a:xfrm>
          <a:prstGeom prst="ellipse">
            <a:avLst/>
          </a:prstGeom>
          <a:noFill/>
          <a:ln w="28575" cap="flat" cmpd="sng" algn="ctr">
            <a:solidFill>
              <a:schemeClr val="tx1">
                <a:lumMod val="95000"/>
                <a:lumOff val="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GB" smtClean="0">
              <a:solidFill>
                <a:srgbClr val="000000"/>
              </a:solidFill>
            </a:endParaRPr>
          </a:p>
        </p:txBody>
      </p:sp>
      <p:sp>
        <p:nvSpPr>
          <p:cNvPr id="18" name="Oval 17"/>
          <p:cNvSpPr/>
          <p:nvPr/>
        </p:nvSpPr>
        <p:spPr bwMode="auto">
          <a:xfrm>
            <a:off x="2369797" y="4485289"/>
            <a:ext cx="291045" cy="387959"/>
          </a:xfrm>
          <a:prstGeom prst="ellipse">
            <a:avLst/>
          </a:prstGeom>
          <a:noFill/>
          <a:ln w="28575" cap="flat" cmpd="sng" algn="ctr">
            <a:solidFill>
              <a:schemeClr val="tx1">
                <a:lumMod val="95000"/>
                <a:lumOff val="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GB" smtClean="0">
              <a:solidFill>
                <a:srgbClr val="000000"/>
              </a:solidFill>
            </a:endParaRPr>
          </a:p>
        </p:txBody>
      </p:sp>
      <p:sp>
        <p:nvSpPr>
          <p:cNvPr id="19" name="Oval 18"/>
          <p:cNvSpPr/>
          <p:nvPr/>
        </p:nvSpPr>
        <p:spPr bwMode="auto">
          <a:xfrm>
            <a:off x="2410548" y="4240846"/>
            <a:ext cx="291045" cy="387959"/>
          </a:xfrm>
          <a:prstGeom prst="ellipse">
            <a:avLst/>
          </a:prstGeom>
          <a:noFill/>
          <a:ln w="28575" cap="flat" cmpd="sng" algn="ctr">
            <a:solidFill>
              <a:schemeClr val="tx1">
                <a:lumMod val="95000"/>
                <a:lumOff val="5000"/>
              </a:schemeClr>
            </a:solidFill>
            <a:prstDash val="sysDot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GB" smtClean="0">
              <a:solidFill>
                <a:srgbClr val="000000"/>
              </a:solidFill>
            </a:endParaRPr>
          </a:p>
        </p:txBody>
      </p:sp>
      <p:sp>
        <p:nvSpPr>
          <p:cNvPr id="20" name="Oval 19"/>
          <p:cNvSpPr/>
          <p:nvPr/>
        </p:nvSpPr>
        <p:spPr bwMode="auto">
          <a:xfrm>
            <a:off x="5506508" y="1650043"/>
            <a:ext cx="291045" cy="387959"/>
          </a:xfrm>
          <a:prstGeom prst="ellipse">
            <a:avLst/>
          </a:prstGeom>
          <a:noFill/>
          <a:ln w="28575" cap="flat" cmpd="sng" algn="ctr">
            <a:solidFill>
              <a:schemeClr val="tx1">
                <a:lumMod val="95000"/>
                <a:lumOff val="5000"/>
              </a:schemeClr>
            </a:solidFill>
            <a:prstDash val="sysDot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GB" smtClean="0">
              <a:solidFill>
                <a:srgbClr val="000000"/>
              </a:solidFill>
            </a:endParaRPr>
          </a:p>
        </p:txBody>
      </p:sp>
      <p:sp>
        <p:nvSpPr>
          <p:cNvPr id="21" name="Oval 20"/>
          <p:cNvSpPr/>
          <p:nvPr/>
        </p:nvSpPr>
        <p:spPr bwMode="auto">
          <a:xfrm>
            <a:off x="5500972" y="4203118"/>
            <a:ext cx="323746" cy="756468"/>
          </a:xfrm>
          <a:prstGeom prst="ellipse">
            <a:avLst/>
          </a:prstGeom>
          <a:noFill/>
          <a:ln w="28575" cap="flat" cmpd="sng" algn="ctr">
            <a:solidFill>
              <a:schemeClr val="tx1">
                <a:lumMod val="95000"/>
                <a:lumOff val="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GB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4243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0423" y="360000"/>
            <a:ext cx="6782815" cy="369332"/>
          </a:xfrm>
        </p:spPr>
        <p:txBody>
          <a:bodyPr/>
          <a:lstStyle/>
          <a:p>
            <a:r>
              <a:rPr lang="en-GB" dirty="0" smtClean="0"/>
              <a:t>Tropical </a:t>
            </a:r>
            <a:r>
              <a:rPr lang="en-GB" dirty="0" err="1" smtClean="0"/>
              <a:t>obstats</a:t>
            </a:r>
            <a:r>
              <a:rPr lang="en-GB" dirty="0" smtClean="0"/>
              <a:t>: FG standard deviations</a:t>
            </a:r>
            <a:br>
              <a:rPr lang="en-GB" dirty="0" smtClean="0"/>
            </a:br>
            <a:r>
              <a:rPr lang="en-GB" sz="1600" dirty="0" smtClean="0"/>
              <a:t>baseline: 7 microwave WV instruments + rest of global observing system</a:t>
            </a:r>
            <a:br>
              <a:rPr lang="en-GB" sz="1600" dirty="0" smtClean="0"/>
            </a:br>
            <a:r>
              <a:rPr lang="en-GB" sz="1600" dirty="0" smtClean="0"/>
              <a:t>add: 4 MHS or 1 SAPHIR, or 4 MHS and SAPHIR</a:t>
            </a:r>
            <a:br>
              <a:rPr lang="en-GB" sz="1600" dirty="0" smtClean="0"/>
            </a:br>
            <a:endParaRPr lang="en-GB" sz="160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10"/>
          <a:stretch/>
        </p:blipFill>
        <p:spPr>
          <a:xfrm>
            <a:off x="1757850" y="2078164"/>
            <a:ext cx="5081357" cy="41183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B0B0F-E794-1244-9699-107C60B9C23A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/>
            <a:r>
              <a:rPr lang="en-US" smtClean="0"/>
              <a:t>European Centre for Medium-Range Weather Forecasts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97" t="9765" b="16254"/>
          <a:stretch/>
        </p:blipFill>
        <p:spPr>
          <a:xfrm>
            <a:off x="1982478" y="2069019"/>
            <a:ext cx="2454434" cy="338564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430333" y="1738918"/>
            <a:ext cx="20820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solidFill>
                  <a:prstClr val="black"/>
                </a:solidFill>
              </a:rPr>
              <a:t>HIRS (water vapour)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973028" y="1747036"/>
            <a:ext cx="20820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solidFill>
                  <a:prstClr val="black"/>
                </a:solidFill>
              </a:rPr>
              <a:t>SATOB (winds)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960078" y="2235175"/>
            <a:ext cx="1443160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solidFill>
                  <a:prstClr val="black"/>
                </a:solidFill>
              </a:rPr>
              <a:t>SAPHIR impact approaches that of the 4 MHS sounders in the tropics</a:t>
            </a:r>
          </a:p>
          <a:p>
            <a:endParaRPr lang="en-GB" sz="1400" dirty="0">
              <a:solidFill>
                <a:prstClr val="black"/>
              </a:solidFill>
            </a:endParaRPr>
          </a:p>
          <a:p>
            <a:r>
              <a:rPr lang="en-GB" sz="1400" dirty="0" smtClean="0">
                <a:solidFill>
                  <a:prstClr val="black"/>
                </a:solidFill>
              </a:rPr>
              <a:t>SAPHIR adds information even on top of 11 existing sensors</a:t>
            </a:r>
          </a:p>
        </p:txBody>
      </p:sp>
    </p:spTree>
    <p:extLst>
      <p:ext uri="{BB962C8B-B14F-4D97-AF65-F5344CB8AC3E}">
        <p14:creationId xmlns:p14="http://schemas.microsoft.com/office/powerpoint/2010/main" val="1971560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342900"/>
            <a:fld id="{6B3B0B0F-E794-1244-9699-107C60B9C23A}" type="slidenum">
              <a:rPr lang="en-US" smtClean="0">
                <a:solidFill>
                  <a:srgbClr val="4F81BD">
                    <a:lumMod val="75000"/>
                  </a:srgbClr>
                </a:solidFill>
              </a:rPr>
              <a:pPr defTabSz="342900"/>
              <a:t>3</a:t>
            </a:fld>
            <a:endParaRPr lang="en-US" dirty="0">
              <a:solidFill>
                <a:srgbClr val="4F81BD">
                  <a:lumMod val="75000"/>
                </a:srgbClr>
              </a:solidFill>
            </a:endParaRPr>
          </a:p>
        </p:txBody>
      </p:sp>
      <p:pic>
        <p:nvPicPr>
          <p:cNvPr id="6" name="Content Placeholder 4"/>
          <p:cNvPicPr>
            <a:picLocks noGrp="1" noChangeAspect="1"/>
          </p:cNvPicPr>
          <p:nvPr>
            <p:ph sz="quarter" idx="4294967295"/>
          </p:nvPr>
        </p:nvPicPr>
        <p:blipFill>
          <a:blip r:embed="rId3"/>
          <a:stretch>
            <a:fillRect/>
          </a:stretch>
        </p:blipFill>
        <p:spPr>
          <a:xfrm>
            <a:off x="1620423" y="1559722"/>
            <a:ext cx="6106259" cy="3738563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620422" y="1127256"/>
            <a:ext cx="7185250" cy="276999"/>
          </a:xfrm>
        </p:spPr>
        <p:txBody>
          <a:bodyPr>
            <a:normAutofit fontScale="90000"/>
          </a:bodyPr>
          <a:lstStyle/>
          <a:p>
            <a:r>
              <a:rPr lang="en-US" sz="2400" dirty="0">
                <a:latin typeface="Helvetica "/>
              </a:rPr>
              <a:t>Satellite observations 1996-2015: projected to 2018</a:t>
            </a:r>
            <a:endParaRPr lang="en-GB" sz="2400" dirty="0">
              <a:latin typeface="Helvetica 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 flipV="1">
            <a:off x="1965960" y="3694699"/>
            <a:ext cx="1230172" cy="1632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3196135" y="3580398"/>
            <a:ext cx="195943" cy="1143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3392076" y="3146064"/>
            <a:ext cx="212271" cy="44250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3604348" y="3146058"/>
            <a:ext cx="65675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4261106" y="2778025"/>
            <a:ext cx="513044" cy="36803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4774149" y="2663719"/>
            <a:ext cx="236764" cy="1143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5010912" y="2665040"/>
            <a:ext cx="265176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5276088" y="2583404"/>
            <a:ext cx="228600" cy="8164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5504688" y="2495223"/>
            <a:ext cx="292608" cy="8818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5797296" y="2180272"/>
            <a:ext cx="155448" cy="31495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5952747" y="2092084"/>
            <a:ext cx="323305" cy="10019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6276050" y="2098629"/>
            <a:ext cx="204107" cy="8164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6483096" y="2092089"/>
            <a:ext cx="265176" cy="10019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6748272" y="1790332"/>
            <a:ext cx="278892" cy="29221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V="1">
            <a:off x="7031737" y="1659707"/>
            <a:ext cx="312810" cy="12109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7344547" y="1659702"/>
            <a:ext cx="17961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7726680" y="2084165"/>
            <a:ext cx="451244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GB" sz="1050" dirty="0">
                <a:solidFill>
                  <a:prstClr val="black"/>
                </a:solidFill>
              </a:rPr>
              <a:t>Number of </a:t>
            </a:r>
          </a:p>
          <a:p>
            <a:pPr defTabSz="914400"/>
            <a:r>
              <a:rPr lang="en-GB" sz="1050" dirty="0">
                <a:solidFill>
                  <a:prstClr val="black"/>
                </a:solidFill>
              </a:rPr>
              <a:t>satellite products </a:t>
            </a:r>
          </a:p>
          <a:p>
            <a:pPr defTabSz="914400"/>
            <a:r>
              <a:rPr lang="en-GB" sz="1050" dirty="0">
                <a:solidFill>
                  <a:prstClr val="black"/>
                </a:solidFill>
              </a:rPr>
              <a:t>operationally </a:t>
            </a:r>
          </a:p>
          <a:p>
            <a:pPr defTabSz="914400"/>
            <a:r>
              <a:rPr lang="en-GB" sz="1050" dirty="0">
                <a:solidFill>
                  <a:prstClr val="black"/>
                </a:solidFill>
              </a:rPr>
              <a:t>monitored</a:t>
            </a:r>
          </a:p>
        </p:txBody>
      </p:sp>
      <p:cxnSp>
        <p:nvCxnSpPr>
          <p:cNvPr id="56" name="Straight Connector 55"/>
          <p:cNvCxnSpPr/>
          <p:nvPr/>
        </p:nvCxnSpPr>
        <p:spPr>
          <a:xfrm>
            <a:off x="7802529" y="2082546"/>
            <a:ext cx="440111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3769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800" dirty="0" smtClean="0"/>
              <a:t>Some plans for 2018</a:t>
            </a:r>
            <a:endParaRPr lang="en-GB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GB" dirty="0" smtClean="0"/>
              <a:t>RTTOVS-12</a:t>
            </a:r>
          </a:p>
          <a:p>
            <a:r>
              <a:rPr lang="en-GB" dirty="0" smtClean="0"/>
              <a:t>Improved aircraft bias corrections</a:t>
            </a:r>
          </a:p>
          <a:p>
            <a:r>
              <a:rPr lang="en-GB" dirty="0" smtClean="0"/>
              <a:t>Accounting for radiosonde drift of BUFR radiosondes</a:t>
            </a:r>
          </a:p>
          <a:p>
            <a:r>
              <a:rPr lang="en-GB" dirty="0" smtClean="0"/>
              <a:t>Assimilate FY-3 GPS-RO</a:t>
            </a:r>
          </a:p>
          <a:p>
            <a:r>
              <a:rPr lang="en-GB" dirty="0" smtClean="0"/>
              <a:t>ADM-Aeolus </a:t>
            </a:r>
          </a:p>
          <a:p>
            <a:endParaRPr lang="en-GB" dirty="0"/>
          </a:p>
          <a:p>
            <a:endParaRPr lang="en-GB" dirty="0" smtClean="0"/>
          </a:p>
          <a:p>
            <a:pPr indent="0">
              <a:buNone/>
            </a:pPr>
            <a:r>
              <a:rPr lang="en-GB" dirty="0" smtClean="0"/>
              <a:t>And a few more examples on the next pages.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B0B0F-E794-1244-9699-107C60B9C23A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/>
            <a:r>
              <a:rPr lang="en-US" smtClean="0"/>
              <a:t>European Centre for Medium-Range Weather Forecasts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1811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TextBox 91"/>
          <p:cNvSpPr txBox="1"/>
          <p:nvPr/>
        </p:nvSpPr>
        <p:spPr>
          <a:xfrm>
            <a:off x="4078771" y="4483842"/>
            <a:ext cx="2131737" cy="369332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prstClr val="black"/>
                </a:solidFill>
              </a:rPr>
              <a:t>LWDA=12h 4D-Var</a:t>
            </a:r>
          </a:p>
        </p:txBody>
      </p:sp>
      <p:grpSp>
        <p:nvGrpSpPr>
          <p:cNvPr id="94" name="Group 93"/>
          <p:cNvGrpSpPr/>
          <p:nvPr/>
        </p:nvGrpSpPr>
        <p:grpSpPr>
          <a:xfrm>
            <a:off x="222644" y="4277110"/>
            <a:ext cx="4188113" cy="2016224"/>
            <a:chOff x="1077536" y="4509096"/>
            <a:chExt cx="5582696" cy="1872232"/>
          </a:xfrm>
        </p:grpSpPr>
        <p:grpSp>
          <p:nvGrpSpPr>
            <p:cNvPr id="195" name="Group 194"/>
            <p:cNvGrpSpPr/>
            <p:nvPr/>
          </p:nvGrpSpPr>
          <p:grpSpPr>
            <a:xfrm>
              <a:off x="4499992" y="6165304"/>
              <a:ext cx="2160240" cy="216024"/>
              <a:chOff x="3059832" y="2420888"/>
              <a:chExt cx="2160240" cy="216024"/>
            </a:xfrm>
          </p:grpSpPr>
          <p:cxnSp>
            <p:nvCxnSpPr>
              <p:cNvPr id="232" name="Straight Connector 231"/>
              <p:cNvCxnSpPr/>
              <p:nvPr/>
            </p:nvCxnSpPr>
            <p:spPr>
              <a:xfrm>
                <a:off x="3059832" y="2420888"/>
                <a:ext cx="0" cy="216024"/>
              </a:xfrm>
              <a:prstGeom prst="line">
                <a:avLst/>
              </a:prstGeom>
              <a:ln w="25400">
                <a:solidFill>
                  <a:srgbClr val="FF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3" name="Straight Arrow Connector 232"/>
              <p:cNvCxnSpPr/>
              <p:nvPr/>
            </p:nvCxnSpPr>
            <p:spPr>
              <a:xfrm>
                <a:off x="3059832" y="2636912"/>
                <a:ext cx="2160240" cy="0"/>
              </a:xfrm>
              <a:prstGeom prst="straightConnector1">
                <a:avLst/>
              </a:prstGeom>
              <a:ln w="25400" cmpd="thickThin">
                <a:solidFill>
                  <a:srgbClr val="FF0000"/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96" name="Group 195"/>
            <p:cNvGrpSpPr/>
            <p:nvPr/>
          </p:nvGrpSpPr>
          <p:grpSpPr>
            <a:xfrm>
              <a:off x="1077536" y="4509096"/>
              <a:ext cx="4934624" cy="1845856"/>
              <a:chOff x="1077536" y="4509096"/>
              <a:chExt cx="4934624" cy="1845856"/>
            </a:xfrm>
          </p:grpSpPr>
          <p:sp>
            <p:nvSpPr>
              <p:cNvPr id="197" name="TextBox 196"/>
              <p:cNvSpPr txBox="1"/>
              <p:nvPr/>
            </p:nvSpPr>
            <p:spPr>
              <a:xfrm>
                <a:off x="5096260" y="6011996"/>
                <a:ext cx="656420" cy="34295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>
                    <a:solidFill>
                      <a:srgbClr val="FF0000"/>
                    </a:solidFill>
                  </a:rPr>
                  <a:t>FC</a:t>
                </a:r>
              </a:p>
            </p:txBody>
          </p:sp>
          <p:grpSp>
            <p:nvGrpSpPr>
              <p:cNvPr id="198" name="Group 197"/>
              <p:cNvGrpSpPr/>
              <p:nvPr/>
            </p:nvGrpSpPr>
            <p:grpSpPr>
              <a:xfrm>
                <a:off x="1077536" y="4509096"/>
                <a:ext cx="4934624" cy="1688089"/>
                <a:chOff x="1077536" y="4509096"/>
                <a:chExt cx="4934624" cy="1688089"/>
              </a:xfrm>
            </p:grpSpPr>
            <p:grpSp>
              <p:nvGrpSpPr>
                <p:cNvPr id="199" name="Group 198"/>
                <p:cNvGrpSpPr/>
                <p:nvPr/>
              </p:nvGrpSpPr>
              <p:grpSpPr>
                <a:xfrm>
                  <a:off x="3419872" y="5854229"/>
                  <a:ext cx="1445520" cy="342956"/>
                  <a:chOff x="3420032" y="3117925"/>
                  <a:chExt cx="1445520" cy="342956"/>
                </a:xfrm>
              </p:grpSpPr>
              <p:sp>
                <p:nvSpPr>
                  <p:cNvPr id="230" name="Rounded Rectangle 229"/>
                  <p:cNvSpPr/>
                  <p:nvPr/>
                </p:nvSpPr>
                <p:spPr>
                  <a:xfrm>
                    <a:off x="3420032" y="3140968"/>
                    <a:ext cx="1440000" cy="288032"/>
                  </a:xfrm>
                  <a:prstGeom prst="roundRect">
                    <a:avLst/>
                  </a:prstGeom>
                  <a:solidFill>
                    <a:schemeClr val="accent1">
                      <a:alpha val="15000"/>
                    </a:schemeClr>
                  </a:solidFill>
                  <a:ln w="22225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231" name="TextBox 230"/>
                  <p:cNvSpPr txBox="1"/>
                  <p:nvPr/>
                </p:nvSpPr>
                <p:spPr>
                  <a:xfrm>
                    <a:off x="3753313" y="3117925"/>
                    <a:ext cx="1112239" cy="342956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GB" dirty="0">
                        <a:solidFill>
                          <a:prstClr val="black"/>
                        </a:solidFill>
                      </a:rPr>
                      <a:t>LWDA</a:t>
                    </a:r>
                  </a:p>
                </p:txBody>
              </p:sp>
            </p:grpSp>
            <p:grpSp>
              <p:nvGrpSpPr>
                <p:cNvPr id="200" name="Group 199"/>
                <p:cNvGrpSpPr/>
                <p:nvPr/>
              </p:nvGrpSpPr>
              <p:grpSpPr>
                <a:xfrm>
                  <a:off x="1077536" y="4509096"/>
                  <a:ext cx="4934624" cy="1602200"/>
                  <a:chOff x="1077536" y="4509096"/>
                  <a:chExt cx="4934624" cy="1602200"/>
                </a:xfrm>
              </p:grpSpPr>
              <p:grpSp>
                <p:nvGrpSpPr>
                  <p:cNvPr id="201" name="Group 200"/>
                  <p:cNvGrpSpPr/>
                  <p:nvPr/>
                </p:nvGrpSpPr>
                <p:grpSpPr>
                  <a:xfrm>
                    <a:off x="3851920" y="5589240"/>
                    <a:ext cx="2160240" cy="216024"/>
                    <a:chOff x="3059832" y="2420888"/>
                    <a:chExt cx="2160240" cy="216024"/>
                  </a:xfrm>
                </p:grpSpPr>
                <p:cxnSp>
                  <p:nvCxnSpPr>
                    <p:cNvPr id="228" name="Straight Connector 227"/>
                    <p:cNvCxnSpPr/>
                    <p:nvPr/>
                  </p:nvCxnSpPr>
                  <p:spPr>
                    <a:xfrm>
                      <a:off x="3059832" y="2420888"/>
                      <a:ext cx="0" cy="216024"/>
                    </a:xfrm>
                    <a:prstGeom prst="line">
                      <a:avLst/>
                    </a:prstGeom>
                    <a:ln w="25400">
                      <a:solidFill>
                        <a:srgbClr val="FF0000"/>
                      </a:solidFill>
                      <a:prstDash val="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29" name="Straight Arrow Connector 228"/>
                    <p:cNvCxnSpPr/>
                    <p:nvPr/>
                  </p:nvCxnSpPr>
                  <p:spPr>
                    <a:xfrm>
                      <a:off x="3059832" y="2636912"/>
                      <a:ext cx="2160240" cy="0"/>
                    </a:xfrm>
                    <a:prstGeom prst="straightConnector1">
                      <a:avLst/>
                    </a:prstGeom>
                    <a:ln w="25400" cmpd="thickThin">
                      <a:solidFill>
                        <a:srgbClr val="FF0000"/>
                      </a:solidFill>
                      <a:prstDash val="dash"/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202" name="TextBox 201"/>
                  <p:cNvSpPr txBox="1"/>
                  <p:nvPr/>
                </p:nvSpPr>
                <p:spPr>
                  <a:xfrm>
                    <a:off x="4520197" y="5435932"/>
                    <a:ext cx="656420" cy="342956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GB" dirty="0">
                        <a:solidFill>
                          <a:srgbClr val="FF0000"/>
                        </a:solidFill>
                      </a:rPr>
                      <a:t>FC</a:t>
                    </a:r>
                  </a:p>
                </p:txBody>
              </p:sp>
              <p:grpSp>
                <p:nvGrpSpPr>
                  <p:cNvPr id="203" name="Group 202"/>
                  <p:cNvGrpSpPr/>
                  <p:nvPr/>
                </p:nvGrpSpPr>
                <p:grpSpPr>
                  <a:xfrm>
                    <a:off x="1077536" y="4509096"/>
                    <a:ext cx="4214544" cy="1602200"/>
                    <a:chOff x="1077536" y="4509096"/>
                    <a:chExt cx="4214544" cy="1602200"/>
                  </a:xfrm>
                </p:grpSpPr>
                <p:grpSp>
                  <p:nvGrpSpPr>
                    <p:cNvPr id="204" name="Group 203"/>
                    <p:cNvGrpSpPr/>
                    <p:nvPr/>
                  </p:nvGrpSpPr>
                  <p:grpSpPr>
                    <a:xfrm>
                      <a:off x="1077536" y="4509096"/>
                      <a:ext cx="4214544" cy="1602200"/>
                      <a:chOff x="1077536" y="4509096"/>
                      <a:chExt cx="4214544" cy="1602200"/>
                    </a:xfrm>
                  </p:grpSpPr>
                  <p:grpSp>
                    <p:nvGrpSpPr>
                      <p:cNvPr id="209" name="Group 208"/>
                      <p:cNvGrpSpPr/>
                      <p:nvPr/>
                    </p:nvGrpSpPr>
                    <p:grpSpPr>
                      <a:xfrm>
                        <a:off x="2699792" y="5278165"/>
                        <a:ext cx="1445520" cy="342956"/>
                        <a:chOff x="3420032" y="3117925"/>
                        <a:chExt cx="1445520" cy="342956"/>
                      </a:xfrm>
                    </p:grpSpPr>
                    <p:sp>
                      <p:nvSpPr>
                        <p:cNvPr id="226" name="Rounded Rectangle 225"/>
                        <p:cNvSpPr/>
                        <p:nvPr/>
                      </p:nvSpPr>
                      <p:spPr>
                        <a:xfrm>
                          <a:off x="3420032" y="3140968"/>
                          <a:ext cx="1440000" cy="288032"/>
                        </a:xfrm>
                        <a:prstGeom prst="roundRect">
                          <a:avLst/>
                        </a:prstGeom>
                        <a:solidFill>
                          <a:schemeClr val="accent1">
                            <a:alpha val="15000"/>
                          </a:schemeClr>
                        </a:solidFill>
                        <a:ln w="22225"/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B">
                            <a:solidFill>
                              <a:prstClr val="white"/>
                            </a:solidFill>
                          </a:endParaRPr>
                        </a:p>
                      </p:txBody>
                    </p:sp>
                    <p:sp>
                      <p:nvSpPr>
                        <p:cNvPr id="227" name="TextBox 226"/>
                        <p:cNvSpPr txBox="1"/>
                        <p:nvPr/>
                      </p:nvSpPr>
                      <p:spPr>
                        <a:xfrm>
                          <a:off x="3753313" y="3117925"/>
                          <a:ext cx="1112239" cy="342956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none" rtlCol="0">
                          <a:spAutoFit/>
                        </a:bodyPr>
                        <a:lstStyle/>
                        <a:p>
                          <a:r>
                            <a:rPr lang="en-GB" dirty="0">
                              <a:solidFill>
                                <a:prstClr val="black"/>
                              </a:solidFill>
                            </a:rPr>
                            <a:t>LWDA</a:t>
                          </a:r>
                        </a:p>
                      </p:txBody>
                    </p:sp>
                  </p:grpSp>
                  <p:grpSp>
                    <p:nvGrpSpPr>
                      <p:cNvPr id="210" name="Group 209"/>
                      <p:cNvGrpSpPr/>
                      <p:nvPr/>
                    </p:nvGrpSpPr>
                    <p:grpSpPr>
                      <a:xfrm>
                        <a:off x="1077536" y="4509096"/>
                        <a:ext cx="4214544" cy="1602200"/>
                        <a:chOff x="1077536" y="4509096"/>
                        <a:chExt cx="4214544" cy="1602200"/>
                      </a:xfrm>
                    </p:grpSpPr>
                    <p:grpSp>
                      <p:nvGrpSpPr>
                        <p:cNvPr id="211" name="Group 210"/>
                        <p:cNvGrpSpPr/>
                        <p:nvPr/>
                      </p:nvGrpSpPr>
                      <p:grpSpPr>
                        <a:xfrm>
                          <a:off x="3131840" y="5013176"/>
                          <a:ext cx="2160240" cy="216024"/>
                          <a:chOff x="3059832" y="2420888"/>
                          <a:chExt cx="2160240" cy="216024"/>
                        </a:xfrm>
                      </p:grpSpPr>
                      <p:cxnSp>
                        <p:nvCxnSpPr>
                          <p:cNvPr id="224" name="Straight Connector 223"/>
                          <p:cNvCxnSpPr/>
                          <p:nvPr/>
                        </p:nvCxnSpPr>
                        <p:spPr>
                          <a:xfrm>
                            <a:off x="3059832" y="2420888"/>
                            <a:ext cx="0" cy="216024"/>
                          </a:xfrm>
                          <a:prstGeom prst="line">
                            <a:avLst/>
                          </a:prstGeom>
                          <a:ln w="25400">
                            <a:solidFill>
                              <a:srgbClr val="FF0000"/>
                            </a:solidFill>
                            <a:prstDash val="dash"/>
                          </a:ln>
                        </p:spPr>
                        <p:style>
                          <a:lnRef idx="1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cxnSp>
                        <p:nvCxnSpPr>
                          <p:cNvPr id="225" name="Straight Arrow Connector 224"/>
                          <p:cNvCxnSpPr/>
                          <p:nvPr/>
                        </p:nvCxnSpPr>
                        <p:spPr>
                          <a:xfrm>
                            <a:off x="3059832" y="2636912"/>
                            <a:ext cx="2160240" cy="0"/>
                          </a:xfrm>
                          <a:prstGeom prst="straightConnector1">
                            <a:avLst/>
                          </a:prstGeom>
                          <a:ln w="25400" cmpd="thickThin">
                            <a:solidFill>
                              <a:srgbClr val="FF0000"/>
                            </a:solidFill>
                            <a:prstDash val="dash"/>
                            <a:tailEnd type="triangle"/>
                          </a:ln>
                        </p:spPr>
                        <p:style>
                          <a:lnRef idx="1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</p:grpSp>
                    <p:sp>
                      <p:nvSpPr>
                        <p:cNvPr id="212" name="TextBox 211"/>
                        <p:cNvSpPr txBox="1"/>
                        <p:nvPr/>
                      </p:nvSpPr>
                      <p:spPr>
                        <a:xfrm>
                          <a:off x="3800116" y="4859868"/>
                          <a:ext cx="656420" cy="342956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none" rtlCol="0">
                          <a:spAutoFit/>
                        </a:bodyPr>
                        <a:lstStyle/>
                        <a:p>
                          <a:r>
                            <a:rPr lang="en-GB" dirty="0">
                              <a:solidFill>
                                <a:srgbClr val="FF0000"/>
                              </a:solidFill>
                            </a:rPr>
                            <a:t>FC</a:t>
                          </a:r>
                        </a:p>
                      </p:txBody>
                    </p:sp>
                    <p:grpSp>
                      <p:nvGrpSpPr>
                        <p:cNvPr id="213" name="Group 212"/>
                        <p:cNvGrpSpPr/>
                        <p:nvPr/>
                      </p:nvGrpSpPr>
                      <p:grpSpPr>
                        <a:xfrm>
                          <a:off x="1077536" y="4509096"/>
                          <a:ext cx="2347696" cy="1602200"/>
                          <a:chOff x="1077536" y="4509096"/>
                          <a:chExt cx="2347696" cy="1602200"/>
                        </a:xfrm>
                      </p:grpSpPr>
                      <p:grpSp>
                        <p:nvGrpSpPr>
                          <p:cNvPr id="214" name="Group 213"/>
                          <p:cNvGrpSpPr/>
                          <p:nvPr/>
                        </p:nvGrpSpPr>
                        <p:grpSpPr>
                          <a:xfrm>
                            <a:off x="1691680" y="4509096"/>
                            <a:ext cx="1733552" cy="1602200"/>
                            <a:chOff x="1691680" y="4509096"/>
                            <a:chExt cx="1733552" cy="1602200"/>
                          </a:xfrm>
                        </p:grpSpPr>
                        <p:grpSp>
                          <p:nvGrpSpPr>
                            <p:cNvPr id="216" name="Group 215"/>
                            <p:cNvGrpSpPr/>
                            <p:nvPr/>
                          </p:nvGrpSpPr>
                          <p:grpSpPr>
                            <a:xfrm>
                              <a:off x="1979712" y="4702101"/>
                              <a:ext cx="1445520" cy="342956"/>
                              <a:chOff x="3420032" y="3117925"/>
                              <a:chExt cx="1445520" cy="342956"/>
                            </a:xfrm>
                          </p:grpSpPr>
                          <p:sp>
                            <p:nvSpPr>
                              <p:cNvPr id="222" name="Rounded Rectangle 221"/>
                              <p:cNvSpPr/>
                              <p:nvPr/>
                            </p:nvSpPr>
                            <p:spPr>
                              <a:xfrm>
                                <a:off x="3420032" y="3140968"/>
                                <a:ext cx="1440000" cy="288032"/>
                              </a:xfrm>
                              <a:prstGeom prst="roundRect">
                                <a:avLst/>
                              </a:prstGeom>
                              <a:solidFill>
                                <a:schemeClr val="accent1">
                                  <a:alpha val="15000"/>
                                </a:schemeClr>
                              </a:solidFill>
                              <a:ln w="22225"/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GB">
                                  <a:solidFill>
                                    <a:prstClr val="white"/>
                                  </a:solidFill>
                                </a:endParaRPr>
                              </a:p>
                            </p:txBody>
                          </p:sp>
                          <p:sp>
                            <p:nvSpPr>
                              <p:cNvPr id="223" name="TextBox 222"/>
                              <p:cNvSpPr txBox="1"/>
                              <p:nvPr/>
                            </p:nvSpPr>
                            <p:spPr>
                              <a:xfrm>
                                <a:off x="3753313" y="3117925"/>
                                <a:ext cx="1112239" cy="342956"/>
                              </a:xfrm>
                              <a:prstGeom prst="rect">
                                <a:avLst/>
                              </a:prstGeom>
                              <a:noFill/>
                            </p:spPr>
                            <p:txBody>
                              <a:bodyPr wrap="none" rtlCol="0">
                                <a:spAutoFit/>
                              </a:bodyPr>
                              <a:lstStyle/>
                              <a:p>
                                <a:r>
                                  <a:rPr lang="en-GB" dirty="0">
                                    <a:solidFill>
                                      <a:prstClr val="black"/>
                                    </a:solidFill>
                                  </a:rPr>
                                  <a:t>LWDA</a:t>
                                </a:r>
                              </a:p>
                            </p:txBody>
                          </p:sp>
                        </p:grpSp>
                        <p:grpSp>
                          <p:nvGrpSpPr>
                            <p:cNvPr id="217" name="Group 216"/>
                            <p:cNvGrpSpPr/>
                            <p:nvPr/>
                          </p:nvGrpSpPr>
                          <p:grpSpPr>
                            <a:xfrm>
                              <a:off x="1691680" y="4509096"/>
                              <a:ext cx="1728192" cy="1602200"/>
                              <a:chOff x="1691680" y="4509096"/>
                              <a:chExt cx="1728192" cy="1602200"/>
                            </a:xfrm>
                          </p:grpSpPr>
                          <p:cxnSp>
                            <p:nvCxnSpPr>
                              <p:cNvPr id="218" name="Straight Connector 217"/>
                              <p:cNvCxnSpPr/>
                              <p:nvPr/>
                            </p:nvCxnSpPr>
                            <p:spPr>
                              <a:xfrm flipV="1">
                                <a:off x="3131840" y="4509120"/>
                                <a:ext cx="0" cy="216000"/>
                              </a:xfrm>
                              <a:prstGeom prst="line">
                                <a:avLst/>
                              </a:prstGeom>
                              <a:ln w="19050">
                                <a:solidFill>
                                  <a:srgbClr val="FF0000"/>
                                </a:solidFill>
                              </a:ln>
                            </p:spPr>
                            <p:style>
                              <a:lnRef idx="1">
                                <a:schemeClr val="accent1"/>
                              </a:lnRef>
                              <a:fillRef idx="0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tx1"/>
                              </a:fontRef>
                            </p:style>
                          </p:cxnSp>
                          <p:cxnSp>
                            <p:nvCxnSpPr>
                              <p:cNvPr id="219" name="Straight Connector 218"/>
                              <p:cNvCxnSpPr/>
                              <p:nvPr/>
                            </p:nvCxnSpPr>
                            <p:spPr>
                              <a:xfrm flipH="1">
                                <a:off x="1691840" y="4509096"/>
                                <a:ext cx="1440000" cy="24"/>
                              </a:xfrm>
                              <a:prstGeom prst="line">
                                <a:avLst/>
                              </a:prstGeom>
                              <a:ln w="19050">
                                <a:solidFill>
                                  <a:srgbClr val="FF0000"/>
                                </a:solidFill>
                              </a:ln>
                            </p:spPr>
                            <p:style>
                              <a:lnRef idx="1">
                                <a:schemeClr val="accent1"/>
                              </a:lnRef>
                              <a:fillRef idx="0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tx1"/>
                              </a:fontRef>
                            </p:style>
                          </p:cxnSp>
                          <p:cxnSp>
                            <p:nvCxnSpPr>
                              <p:cNvPr id="220" name="Straight Connector 219"/>
                              <p:cNvCxnSpPr/>
                              <p:nvPr/>
                            </p:nvCxnSpPr>
                            <p:spPr>
                              <a:xfrm flipV="1">
                                <a:off x="1691680" y="4509296"/>
                                <a:ext cx="160" cy="1602000"/>
                              </a:xfrm>
                              <a:prstGeom prst="line">
                                <a:avLst/>
                              </a:prstGeom>
                              <a:ln w="19050">
                                <a:solidFill>
                                  <a:srgbClr val="FF0000"/>
                                </a:solidFill>
                              </a:ln>
                            </p:spPr>
                            <p:style>
                              <a:lnRef idx="1">
                                <a:schemeClr val="accent1"/>
                              </a:lnRef>
                              <a:fillRef idx="0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tx1"/>
                              </a:fontRef>
                            </p:style>
                          </p:cxnSp>
                          <p:cxnSp>
                            <p:nvCxnSpPr>
                              <p:cNvPr id="221" name="Straight Arrow Connector 220"/>
                              <p:cNvCxnSpPr/>
                              <p:nvPr/>
                            </p:nvCxnSpPr>
                            <p:spPr>
                              <a:xfrm flipV="1">
                                <a:off x="1691872" y="6093297"/>
                                <a:ext cx="1728000" cy="12228"/>
                              </a:xfrm>
                              <a:prstGeom prst="straightConnector1">
                                <a:avLst/>
                              </a:prstGeom>
                              <a:ln w="15875">
                                <a:solidFill>
                                  <a:srgbClr val="FF0000"/>
                                </a:solidFill>
                                <a:tailEnd type="triangle"/>
                              </a:ln>
                            </p:spPr>
                            <p:style>
                              <a:lnRef idx="1">
                                <a:schemeClr val="accent1"/>
                              </a:lnRef>
                              <a:fillRef idx="0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tx1"/>
                              </a:fontRef>
                            </p:style>
                          </p:cxnSp>
                        </p:grpSp>
                      </p:grpSp>
                      <p:sp>
                        <p:nvSpPr>
                          <p:cNvPr id="215" name="TextBox 214"/>
                          <p:cNvSpPr txBox="1"/>
                          <p:nvPr/>
                        </p:nvSpPr>
                        <p:spPr>
                          <a:xfrm>
                            <a:off x="1077536" y="5579948"/>
                            <a:ext cx="793174" cy="342956"/>
                          </a:xfrm>
                          <a:prstGeom prst="rect">
                            <a:avLst/>
                          </a:prstGeom>
                          <a:noFill/>
                        </p:spPr>
                        <p:txBody>
                          <a:bodyPr wrap="none" rtlCol="0">
                            <a:spAutoFit/>
                          </a:bodyPr>
                          <a:lstStyle/>
                          <a:p>
                            <a:r>
                              <a:rPr lang="en-GB" dirty="0" err="1">
                                <a:solidFill>
                                  <a:srgbClr val="FF0000"/>
                                </a:solidFill>
                              </a:rPr>
                              <a:t>X_b</a:t>
                            </a:r>
                            <a:endParaRPr lang="en-GB" dirty="0">
                              <a:solidFill>
                                <a:srgbClr val="FF0000"/>
                              </a:solidFill>
                            </a:endParaRPr>
                          </a:p>
                        </p:txBody>
                      </p:sp>
                    </p:grpSp>
                  </p:grpSp>
                </p:grpSp>
                <p:grpSp>
                  <p:nvGrpSpPr>
                    <p:cNvPr id="205" name="Group 204"/>
                    <p:cNvGrpSpPr/>
                    <p:nvPr/>
                  </p:nvGrpSpPr>
                  <p:grpSpPr>
                    <a:xfrm>
                      <a:off x="3131840" y="5589240"/>
                      <a:ext cx="288000" cy="360040"/>
                      <a:chOff x="3059832" y="2348880"/>
                      <a:chExt cx="288000" cy="360040"/>
                    </a:xfrm>
                  </p:grpSpPr>
                  <p:cxnSp>
                    <p:nvCxnSpPr>
                      <p:cNvPr id="207" name="Straight Connector 206"/>
                      <p:cNvCxnSpPr/>
                      <p:nvPr/>
                    </p:nvCxnSpPr>
                    <p:spPr>
                      <a:xfrm>
                        <a:off x="3059832" y="2348880"/>
                        <a:ext cx="0" cy="360000"/>
                      </a:xfrm>
                      <a:prstGeom prst="line">
                        <a:avLst/>
                      </a:prstGeom>
                      <a:ln w="15875">
                        <a:solidFill>
                          <a:srgbClr val="7030A0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08" name="Straight Arrow Connector 207"/>
                      <p:cNvCxnSpPr/>
                      <p:nvPr/>
                    </p:nvCxnSpPr>
                    <p:spPr>
                      <a:xfrm>
                        <a:off x="3059832" y="2708920"/>
                        <a:ext cx="288000" cy="0"/>
                      </a:xfrm>
                      <a:prstGeom prst="straightConnector1">
                        <a:avLst/>
                      </a:prstGeom>
                      <a:ln w="15875">
                        <a:solidFill>
                          <a:srgbClr val="7030A0"/>
                        </a:solidFill>
                        <a:tailEnd type="triangle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sp>
                  <p:nvSpPr>
                    <p:cNvPr id="206" name="TextBox 205"/>
                    <p:cNvSpPr txBox="1"/>
                    <p:nvPr/>
                  </p:nvSpPr>
                  <p:spPr>
                    <a:xfrm>
                      <a:off x="2589704" y="5579948"/>
                      <a:ext cx="878645" cy="342956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GB" dirty="0" err="1">
                          <a:solidFill>
                            <a:srgbClr val="0070C0"/>
                          </a:solidFill>
                        </a:rPr>
                        <a:t>X_fg</a:t>
                      </a:r>
                      <a:endParaRPr lang="en-GB" dirty="0">
                        <a:solidFill>
                          <a:srgbClr val="0070C0"/>
                        </a:solidFill>
                      </a:endParaRPr>
                    </a:p>
                  </p:txBody>
                </p:sp>
              </p:grpSp>
            </p:grpSp>
          </p:grp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6155" y="199976"/>
            <a:ext cx="7139049" cy="420434"/>
          </a:xfrm>
        </p:spPr>
        <p:txBody>
          <a:bodyPr>
            <a:noAutofit/>
          </a:bodyPr>
          <a:lstStyle/>
          <a:p>
            <a:pPr algn="l"/>
            <a:r>
              <a:rPr lang="en-GB" sz="2800" dirty="0">
                <a:solidFill>
                  <a:srgbClr val="063396"/>
                </a:solidFill>
              </a:rPr>
              <a:t>Improving </a:t>
            </a:r>
            <a:r>
              <a:rPr lang="en-GB" sz="2800" dirty="0" smtClean="0">
                <a:solidFill>
                  <a:srgbClr val="063396"/>
                </a:solidFill>
              </a:rPr>
              <a:t>4D-Var: Overlapping windows</a:t>
            </a:r>
            <a:endParaRPr lang="en-GB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99491" y="1025591"/>
            <a:ext cx="5895947" cy="1046444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spcBef>
                <a:spcPts val="1800"/>
              </a:spcBef>
              <a:spcAft>
                <a:spcPts val="1800"/>
              </a:spcAft>
              <a:buClr>
                <a:srgbClr val="053171"/>
              </a:buClr>
              <a:buNone/>
            </a:pPr>
            <a:endParaRPr lang="en-GB" sz="2000" dirty="0">
              <a:solidFill>
                <a:schemeClr val="tx2"/>
              </a:solidFill>
            </a:endParaRPr>
          </a:p>
          <a:p>
            <a:pPr>
              <a:spcBef>
                <a:spcPts val="1800"/>
              </a:spcBef>
              <a:spcAft>
                <a:spcPts val="1800"/>
              </a:spcAft>
              <a:buClr>
                <a:srgbClr val="053171"/>
              </a:buClr>
            </a:pPr>
            <a:endParaRPr lang="en-GB" sz="2000" dirty="0">
              <a:solidFill>
                <a:schemeClr val="tx2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4151553" y="2169986"/>
            <a:ext cx="2131737" cy="646331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prstClr val="black"/>
                </a:solidFill>
              </a:rPr>
              <a:t>LWDA=12h 4D-Var</a:t>
            </a:r>
          </a:p>
          <a:p>
            <a:r>
              <a:rPr lang="en-GB" dirty="0">
                <a:solidFill>
                  <a:prstClr val="black"/>
                </a:solidFill>
              </a:rPr>
              <a:t>DA=6h 4D-Var</a:t>
            </a:r>
          </a:p>
        </p:txBody>
      </p:sp>
      <p:grpSp>
        <p:nvGrpSpPr>
          <p:cNvPr id="103" name="Group 102"/>
          <p:cNvGrpSpPr/>
          <p:nvPr/>
        </p:nvGrpSpPr>
        <p:grpSpPr>
          <a:xfrm>
            <a:off x="802729" y="1367137"/>
            <a:ext cx="4051505" cy="2486978"/>
            <a:chOff x="1979712" y="2205144"/>
            <a:chExt cx="5400600" cy="2486978"/>
          </a:xfrm>
        </p:grpSpPr>
        <p:grpSp>
          <p:nvGrpSpPr>
            <p:cNvPr id="26" name="Group 25"/>
            <p:cNvGrpSpPr/>
            <p:nvPr/>
          </p:nvGrpSpPr>
          <p:grpSpPr>
            <a:xfrm>
              <a:off x="4499992" y="3645024"/>
              <a:ext cx="360040" cy="216024"/>
              <a:chOff x="3059832" y="2420888"/>
              <a:chExt cx="360040" cy="216024"/>
            </a:xfrm>
          </p:grpSpPr>
          <p:cxnSp>
            <p:nvCxnSpPr>
              <p:cNvPr id="27" name="Straight Connector 26"/>
              <p:cNvCxnSpPr/>
              <p:nvPr/>
            </p:nvCxnSpPr>
            <p:spPr>
              <a:xfrm>
                <a:off x="3059832" y="2420888"/>
                <a:ext cx="0" cy="216024"/>
              </a:xfrm>
              <a:prstGeom prst="line">
                <a:avLst/>
              </a:prstGeom>
              <a:ln w="158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Arrow Connector 27"/>
              <p:cNvCxnSpPr/>
              <p:nvPr/>
            </p:nvCxnSpPr>
            <p:spPr>
              <a:xfrm>
                <a:off x="3059832" y="2636912"/>
                <a:ext cx="360040" cy="0"/>
              </a:xfrm>
              <a:prstGeom prst="straightConnector1">
                <a:avLst/>
              </a:prstGeom>
              <a:ln w="1587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2" name="Group 101"/>
            <p:cNvGrpSpPr/>
            <p:nvPr/>
          </p:nvGrpSpPr>
          <p:grpSpPr>
            <a:xfrm>
              <a:off x="1979712" y="2205144"/>
              <a:ext cx="5400600" cy="2486978"/>
              <a:chOff x="1979712" y="2061128"/>
              <a:chExt cx="5400600" cy="2486978"/>
            </a:xfrm>
          </p:grpSpPr>
          <p:grpSp>
            <p:nvGrpSpPr>
              <p:cNvPr id="16" name="Group 15"/>
              <p:cNvGrpSpPr/>
              <p:nvPr/>
            </p:nvGrpSpPr>
            <p:grpSpPr>
              <a:xfrm>
                <a:off x="3059832" y="2420888"/>
                <a:ext cx="360040" cy="216024"/>
                <a:chOff x="3059832" y="2420888"/>
                <a:chExt cx="360040" cy="216024"/>
              </a:xfrm>
            </p:grpSpPr>
            <p:cxnSp>
              <p:nvCxnSpPr>
                <p:cNvPr id="13" name="Straight Connector 12"/>
                <p:cNvCxnSpPr/>
                <p:nvPr/>
              </p:nvCxnSpPr>
              <p:spPr>
                <a:xfrm>
                  <a:off x="3059832" y="2420888"/>
                  <a:ext cx="0" cy="216024"/>
                </a:xfrm>
                <a:prstGeom prst="line">
                  <a:avLst/>
                </a:prstGeom>
                <a:ln w="158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Arrow Connector 14"/>
                <p:cNvCxnSpPr/>
                <p:nvPr/>
              </p:nvCxnSpPr>
              <p:spPr>
                <a:xfrm>
                  <a:off x="3059832" y="2636912"/>
                  <a:ext cx="360040" cy="0"/>
                </a:xfrm>
                <a:prstGeom prst="straightConnector1">
                  <a:avLst/>
                </a:prstGeom>
                <a:ln w="15875"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1" name="Group 100"/>
              <p:cNvGrpSpPr/>
              <p:nvPr/>
            </p:nvGrpSpPr>
            <p:grpSpPr>
              <a:xfrm>
                <a:off x="1979712" y="2061128"/>
                <a:ext cx="5400600" cy="2486978"/>
                <a:chOff x="1979712" y="2109813"/>
                <a:chExt cx="5400600" cy="2367867"/>
              </a:xfrm>
            </p:grpSpPr>
            <p:sp>
              <p:nvSpPr>
                <p:cNvPr id="4" name="Rounded Rectangle 3"/>
                <p:cNvSpPr/>
                <p:nvPr/>
              </p:nvSpPr>
              <p:spPr>
                <a:xfrm>
                  <a:off x="1979872" y="2132856"/>
                  <a:ext cx="1440000" cy="288032"/>
                </a:xfrm>
                <a:prstGeom prst="roundRect">
                  <a:avLst/>
                </a:prstGeom>
                <a:solidFill>
                  <a:schemeClr val="accent1">
                    <a:alpha val="15000"/>
                  </a:schemeClr>
                </a:solidFill>
                <a:ln w="2222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5" name="TextBox 34"/>
                <p:cNvSpPr txBox="1"/>
                <p:nvPr/>
              </p:nvSpPr>
              <p:spPr>
                <a:xfrm>
                  <a:off x="2313153" y="2109813"/>
                  <a:ext cx="1112238" cy="35164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dirty="0">
                      <a:solidFill>
                        <a:prstClr val="black"/>
                      </a:solidFill>
                    </a:rPr>
                    <a:t>LWDA</a:t>
                  </a:r>
                </a:p>
              </p:txBody>
            </p:sp>
            <p:grpSp>
              <p:nvGrpSpPr>
                <p:cNvPr id="100" name="Group 99"/>
                <p:cNvGrpSpPr/>
                <p:nvPr/>
              </p:nvGrpSpPr>
              <p:grpSpPr>
                <a:xfrm>
                  <a:off x="3059832" y="2420888"/>
                  <a:ext cx="4320480" cy="2056792"/>
                  <a:chOff x="3059832" y="2420888"/>
                  <a:chExt cx="4320480" cy="2056792"/>
                </a:xfrm>
              </p:grpSpPr>
              <p:sp>
                <p:nvSpPr>
                  <p:cNvPr id="5" name="Rounded Rectangle 4"/>
                  <p:cNvSpPr/>
                  <p:nvPr/>
                </p:nvSpPr>
                <p:spPr>
                  <a:xfrm>
                    <a:off x="3419952" y="2492896"/>
                    <a:ext cx="720000" cy="288032"/>
                  </a:xfrm>
                  <a:prstGeom prst="roundRect">
                    <a:avLst/>
                  </a:prstGeom>
                  <a:solidFill>
                    <a:schemeClr val="accent1">
                      <a:alpha val="15000"/>
                    </a:schemeClr>
                  </a:solidFill>
                  <a:ln w="22225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>
                      <a:solidFill>
                        <a:prstClr val="white"/>
                      </a:solidFill>
                    </a:endParaRPr>
                  </a:p>
                </p:txBody>
              </p:sp>
              <p:grpSp>
                <p:nvGrpSpPr>
                  <p:cNvPr id="19" name="Group 18"/>
                  <p:cNvGrpSpPr/>
                  <p:nvPr/>
                </p:nvGrpSpPr>
                <p:grpSpPr>
                  <a:xfrm>
                    <a:off x="3779912" y="2780928"/>
                    <a:ext cx="2160240" cy="216024"/>
                    <a:chOff x="3059832" y="2420888"/>
                    <a:chExt cx="2160240" cy="216024"/>
                  </a:xfrm>
                </p:grpSpPr>
                <p:cxnSp>
                  <p:nvCxnSpPr>
                    <p:cNvPr id="20" name="Straight Connector 19"/>
                    <p:cNvCxnSpPr/>
                    <p:nvPr/>
                  </p:nvCxnSpPr>
                  <p:spPr>
                    <a:xfrm>
                      <a:off x="3059832" y="2420888"/>
                      <a:ext cx="0" cy="216024"/>
                    </a:xfrm>
                    <a:prstGeom prst="line">
                      <a:avLst/>
                    </a:prstGeom>
                    <a:ln w="25400">
                      <a:solidFill>
                        <a:srgbClr val="FF0000"/>
                      </a:solidFill>
                      <a:prstDash val="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1" name="Straight Arrow Connector 20"/>
                    <p:cNvCxnSpPr/>
                    <p:nvPr/>
                  </p:nvCxnSpPr>
                  <p:spPr>
                    <a:xfrm>
                      <a:off x="3059832" y="2636912"/>
                      <a:ext cx="2160240" cy="0"/>
                    </a:xfrm>
                    <a:prstGeom prst="straightConnector1">
                      <a:avLst/>
                    </a:prstGeom>
                    <a:ln w="25400" cmpd="thickThin">
                      <a:solidFill>
                        <a:srgbClr val="FF0000"/>
                      </a:solidFill>
                      <a:prstDash val="dash"/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9" name="Group 28"/>
                  <p:cNvGrpSpPr/>
                  <p:nvPr/>
                </p:nvGrpSpPr>
                <p:grpSpPr>
                  <a:xfrm>
                    <a:off x="3059832" y="2420888"/>
                    <a:ext cx="360040" cy="864096"/>
                    <a:chOff x="3059832" y="1772816"/>
                    <a:chExt cx="360040" cy="864096"/>
                  </a:xfrm>
                </p:grpSpPr>
                <p:cxnSp>
                  <p:nvCxnSpPr>
                    <p:cNvPr id="30" name="Straight Connector 29"/>
                    <p:cNvCxnSpPr/>
                    <p:nvPr/>
                  </p:nvCxnSpPr>
                  <p:spPr>
                    <a:xfrm>
                      <a:off x="3059832" y="1772816"/>
                      <a:ext cx="0" cy="864096"/>
                    </a:xfrm>
                    <a:prstGeom prst="line">
                      <a:avLst/>
                    </a:prstGeom>
                    <a:ln w="15875"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1" name="Straight Arrow Connector 30"/>
                    <p:cNvCxnSpPr/>
                    <p:nvPr/>
                  </p:nvCxnSpPr>
                  <p:spPr>
                    <a:xfrm>
                      <a:off x="3059832" y="2636912"/>
                      <a:ext cx="360040" cy="0"/>
                    </a:xfrm>
                    <a:prstGeom prst="straightConnector1">
                      <a:avLst/>
                    </a:prstGeom>
                    <a:ln w="15875">
                      <a:solidFill>
                        <a:srgbClr val="FF0000"/>
                      </a:solidFill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33" name="TextBox 32"/>
                  <p:cNvSpPr txBox="1"/>
                  <p:nvPr/>
                </p:nvSpPr>
                <p:spPr>
                  <a:xfrm>
                    <a:off x="4592204" y="2627620"/>
                    <a:ext cx="656420" cy="351643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GB" dirty="0">
                        <a:solidFill>
                          <a:srgbClr val="FF0000"/>
                        </a:solidFill>
                      </a:rPr>
                      <a:t>FC</a:t>
                    </a:r>
                  </a:p>
                </p:txBody>
              </p:sp>
              <p:sp>
                <p:nvSpPr>
                  <p:cNvPr id="36" name="TextBox 35"/>
                  <p:cNvSpPr txBox="1"/>
                  <p:nvPr/>
                </p:nvSpPr>
                <p:spPr>
                  <a:xfrm>
                    <a:off x="3563887" y="2469853"/>
                    <a:ext cx="673514" cy="351643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GB" dirty="0">
                        <a:solidFill>
                          <a:prstClr val="black"/>
                        </a:solidFill>
                      </a:rPr>
                      <a:t>DA</a:t>
                    </a:r>
                  </a:p>
                </p:txBody>
              </p:sp>
              <p:grpSp>
                <p:nvGrpSpPr>
                  <p:cNvPr id="42" name="Group 41"/>
                  <p:cNvGrpSpPr/>
                  <p:nvPr/>
                </p:nvGrpSpPr>
                <p:grpSpPr>
                  <a:xfrm>
                    <a:off x="3420032" y="3117925"/>
                    <a:ext cx="1445520" cy="351643"/>
                    <a:chOff x="3420032" y="3117925"/>
                    <a:chExt cx="1445520" cy="351643"/>
                  </a:xfrm>
                </p:grpSpPr>
                <p:sp>
                  <p:nvSpPr>
                    <p:cNvPr id="6" name="Rounded Rectangle 5"/>
                    <p:cNvSpPr/>
                    <p:nvPr/>
                  </p:nvSpPr>
                  <p:spPr>
                    <a:xfrm>
                      <a:off x="3420032" y="3140968"/>
                      <a:ext cx="1440000" cy="288032"/>
                    </a:xfrm>
                    <a:prstGeom prst="roundRect">
                      <a:avLst/>
                    </a:prstGeom>
                    <a:solidFill>
                      <a:schemeClr val="accent1">
                        <a:alpha val="15000"/>
                      </a:schemeClr>
                    </a:solidFill>
                    <a:ln w="22225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37" name="TextBox 36"/>
                    <p:cNvSpPr txBox="1"/>
                    <p:nvPr/>
                  </p:nvSpPr>
                  <p:spPr>
                    <a:xfrm>
                      <a:off x="3753313" y="3117925"/>
                      <a:ext cx="1112239" cy="351643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GB" dirty="0">
                          <a:solidFill>
                            <a:prstClr val="black"/>
                          </a:solidFill>
                        </a:rPr>
                        <a:t>LWDA</a:t>
                      </a:r>
                    </a:p>
                  </p:txBody>
                </p:sp>
              </p:grpSp>
              <p:grpSp>
                <p:nvGrpSpPr>
                  <p:cNvPr id="99" name="Group 98"/>
                  <p:cNvGrpSpPr/>
                  <p:nvPr/>
                </p:nvGrpSpPr>
                <p:grpSpPr>
                  <a:xfrm>
                    <a:off x="4499992" y="3429000"/>
                    <a:ext cx="2880320" cy="1048680"/>
                    <a:chOff x="4499992" y="3429000"/>
                    <a:chExt cx="2880320" cy="1048680"/>
                  </a:xfrm>
                </p:grpSpPr>
                <p:sp>
                  <p:nvSpPr>
                    <p:cNvPr id="7" name="Rounded Rectangle 6"/>
                    <p:cNvSpPr/>
                    <p:nvPr/>
                  </p:nvSpPr>
                  <p:spPr>
                    <a:xfrm>
                      <a:off x="4860112" y="3501008"/>
                      <a:ext cx="720000" cy="288032"/>
                    </a:xfrm>
                    <a:prstGeom prst="roundRect">
                      <a:avLst/>
                    </a:prstGeom>
                    <a:solidFill>
                      <a:schemeClr val="accent1">
                        <a:alpha val="15000"/>
                      </a:schemeClr>
                    </a:solidFill>
                    <a:ln w="22225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>
                        <a:solidFill>
                          <a:prstClr val="white"/>
                        </a:solidFill>
                      </a:endParaRPr>
                    </a:p>
                  </p:txBody>
                </p:sp>
                <p:grpSp>
                  <p:nvGrpSpPr>
                    <p:cNvPr id="23" name="Group 22"/>
                    <p:cNvGrpSpPr/>
                    <p:nvPr/>
                  </p:nvGrpSpPr>
                  <p:grpSpPr>
                    <a:xfrm>
                      <a:off x="5220072" y="3789040"/>
                      <a:ext cx="2160240" cy="216024"/>
                      <a:chOff x="3059832" y="2420888"/>
                      <a:chExt cx="2160240" cy="216024"/>
                    </a:xfrm>
                  </p:grpSpPr>
                  <p:cxnSp>
                    <p:nvCxnSpPr>
                      <p:cNvPr id="24" name="Straight Connector 23"/>
                      <p:cNvCxnSpPr/>
                      <p:nvPr/>
                    </p:nvCxnSpPr>
                    <p:spPr>
                      <a:xfrm>
                        <a:off x="3059832" y="2420888"/>
                        <a:ext cx="0" cy="216024"/>
                      </a:xfrm>
                      <a:prstGeom prst="line">
                        <a:avLst/>
                      </a:prstGeom>
                      <a:ln w="25400">
                        <a:solidFill>
                          <a:srgbClr val="FF0000"/>
                        </a:solidFill>
                        <a:prstDash val="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5" name="Straight Arrow Connector 24"/>
                      <p:cNvCxnSpPr/>
                      <p:nvPr/>
                    </p:nvCxnSpPr>
                    <p:spPr>
                      <a:xfrm>
                        <a:off x="3059832" y="2636912"/>
                        <a:ext cx="2160240" cy="0"/>
                      </a:xfrm>
                      <a:prstGeom prst="straightConnector1">
                        <a:avLst/>
                      </a:prstGeom>
                      <a:ln w="25400" cmpd="thickThin">
                        <a:solidFill>
                          <a:srgbClr val="FF0000"/>
                        </a:solidFill>
                        <a:prstDash val="dash"/>
                        <a:tailEnd type="triangle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sp>
                  <p:nvSpPr>
                    <p:cNvPr id="34" name="TextBox 33"/>
                    <p:cNvSpPr txBox="1"/>
                    <p:nvPr/>
                  </p:nvSpPr>
                  <p:spPr>
                    <a:xfrm>
                      <a:off x="6032365" y="3573016"/>
                      <a:ext cx="656420" cy="351643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GB" dirty="0">
                          <a:solidFill>
                            <a:srgbClr val="FF0000"/>
                          </a:solidFill>
                        </a:rPr>
                        <a:t>FC</a:t>
                      </a:r>
                    </a:p>
                  </p:txBody>
                </p:sp>
                <p:sp>
                  <p:nvSpPr>
                    <p:cNvPr id="38" name="TextBox 37"/>
                    <p:cNvSpPr txBox="1"/>
                    <p:nvPr/>
                  </p:nvSpPr>
                  <p:spPr>
                    <a:xfrm>
                      <a:off x="4979111" y="3491716"/>
                      <a:ext cx="673514" cy="351643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GB" dirty="0">
                          <a:solidFill>
                            <a:prstClr val="black"/>
                          </a:solidFill>
                        </a:rPr>
                        <a:t>DA</a:t>
                      </a:r>
                    </a:p>
                  </p:txBody>
                </p:sp>
                <p:grpSp>
                  <p:nvGrpSpPr>
                    <p:cNvPr id="39" name="Group 38"/>
                    <p:cNvGrpSpPr/>
                    <p:nvPr/>
                  </p:nvGrpSpPr>
                  <p:grpSpPr>
                    <a:xfrm>
                      <a:off x="4499992" y="3429000"/>
                      <a:ext cx="360040" cy="864096"/>
                      <a:chOff x="3059832" y="1772816"/>
                      <a:chExt cx="360040" cy="864096"/>
                    </a:xfrm>
                  </p:grpSpPr>
                  <p:cxnSp>
                    <p:nvCxnSpPr>
                      <p:cNvPr id="40" name="Straight Connector 39"/>
                      <p:cNvCxnSpPr/>
                      <p:nvPr/>
                    </p:nvCxnSpPr>
                    <p:spPr>
                      <a:xfrm>
                        <a:off x="3059832" y="1772816"/>
                        <a:ext cx="0" cy="864096"/>
                      </a:xfrm>
                      <a:prstGeom prst="line">
                        <a:avLst/>
                      </a:prstGeom>
                      <a:ln w="15875">
                        <a:solidFill>
                          <a:srgbClr val="FF0000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41" name="Straight Arrow Connector 40"/>
                      <p:cNvCxnSpPr/>
                      <p:nvPr/>
                    </p:nvCxnSpPr>
                    <p:spPr>
                      <a:xfrm>
                        <a:off x="3059832" y="2636912"/>
                        <a:ext cx="360040" cy="0"/>
                      </a:xfrm>
                      <a:prstGeom prst="straightConnector1">
                        <a:avLst/>
                      </a:prstGeom>
                      <a:ln w="15875">
                        <a:solidFill>
                          <a:srgbClr val="FF0000"/>
                        </a:solidFill>
                        <a:tailEnd type="triangle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43" name="Group 42"/>
                    <p:cNvGrpSpPr/>
                    <p:nvPr/>
                  </p:nvGrpSpPr>
                  <p:grpSpPr>
                    <a:xfrm>
                      <a:off x="4860032" y="4126037"/>
                      <a:ext cx="1445520" cy="351643"/>
                      <a:chOff x="3420032" y="3117925"/>
                      <a:chExt cx="1445520" cy="351643"/>
                    </a:xfrm>
                  </p:grpSpPr>
                  <p:sp>
                    <p:nvSpPr>
                      <p:cNvPr id="44" name="Rounded Rectangle 43"/>
                      <p:cNvSpPr/>
                      <p:nvPr/>
                    </p:nvSpPr>
                    <p:spPr>
                      <a:xfrm>
                        <a:off x="3420032" y="3140968"/>
                        <a:ext cx="1440000" cy="288032"/>
                      </a:xfrm>
                      <a:prstGeom prst="roundRect">
                        <a:avLst/>
                      </a:prstGeom>
                      <a:solidFill>
                        <a:schemeClr val="accent1">
                          <a:alpha val="15000"/>
                        </a:schemeClr>
                      </a:solidFill>
                      <a:ln w="22225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>
                          <a:solidFill>
                            <a:prstClr val="white"/>
                          </a:solidFill>
                        </a:endParaRPr>
                      </a:p>
                    </p:txBody>
                  </p:sp>
                  <p:sp>
                    <p:nvSpPr>
                      <p:cNvPr id="45" name="TextBox 44"/>
                      <p:cNvSpPr txBox="1"/>
                      <p:nvPr/>
                    </p:nvSpPr>
                    <p:spPr>
                      <a:xfrm>
                        <a:off x="3753313" y="3117925"/>
                        <a:ext cx="1112239" cy="351643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r>
                          <a:rPr lang="en-GB" dirty="0">
                            <a:solidFill>
                              <a:prstClr val="black"/>
                            </a:solidFill>
                          </a:rPr>
                          <a:t>LWDA</a:t>
                        </a:r>
                      </a:p>
                    </p:txBody>
                  </p:sp>
                </p:grpSp>
              </p:grpSp>
            </p:grpSp>
            <p:sp>
              <p:nvSpPr>
                <p:cNvPr id="47" name="TextBox 46"/>
                <p:cNvSpPr txBox="1"/>
                <p:nvPr/>
              </p:nvSpPr>
              <p:spPr>
                <a:xfrm>
                  <a:off x="1979712" y="2699628"/>
                  <a:ext cx="1605150" cy="35164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dirty="0" err="1">
                      <a:solidFill>
                        <a:srgbClr val="FF0000"/>
                      </a:solidFill>
                    </a:rPr>
                    <a:t>X_b</a:t>
                  </a:r>
                  <a:r>
                    <a:rPr lang="en-GB" dirty="0">
                      <a:solidFill>
                        <a:srgbClr val="FF0000"/>
                      </a:solidFill>
                    </a:rPr>
                    <a:t>=</a:t>
                  </a:r>
                  <a:r>
                    <a:rPr lang="en-GB" dirty="0" err="1">
                      <a:solidFill>
                        <a:srgbClr val="FF0000"/>
                      </a:solidFill>
                    </a:rPr>
                    <a:t>X_fg</a:t>
                  </a:r>
                  <a:endParaRPr lang="en-GB" dirty="0">
                    <a:solidFill>
                      <a:srgbClr val="FF0000"/>
                    </a:solidFill>
                  </a:endParaRPr>
                </a:p>
              </p:txBody>
            </p:sp>
          </p:grpSp>
        </p:grpSp>
      </p:grpSp>
      <p:sp>
        <p:nvSpPr>
          <p:cNvPr id="104" name="TextBox 103"/>
          <p:cNvSpPr txBox="1"/>
          <p:nvPr/>
        </p:nvSpPr>
        <p:spPr>
          <a:xfrm>
            <a:off x="1813957" y="3364502"/>
            <a:ext cx="1204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>
                <a:solidFill>
                  <a:srgbClr val="FF0000"/>
                </a:solidFill>
              </a:rPr>
              <a:t>X_b</a:t>
            </a:r>
            <a:r>
              <a:rPr lang="en-GB" dirty="0">
                <a:solidFill>
                  <a:srgbClr val="FF0000"/>
                </a:solidFill>
              </a:rPr>
              <a:t>=</a:t>
            </a:r>
            <a:r>
              <a:rPr lang="en-GB" dirty="0" err="1">
                <a:solidFill>
                  <a:srgbClr val="FF0000"/>
                </a:solidFill>
              </a:rPr>
              <a:t>X_fg</a:t>
            </a:r>
            <a:endParaRPr lang="en-GB" dirty="0">
              <a:solidFill>
                <a:srgbClr val="FF0000"/>
              </a:solidFill>
            </a:endParaRPr>
          </a:p>
        </p:txBody>
      </p:sp>
      <p:grpSp>
        <p:nvGrpSpPr>
          <p:cNvPr id="156" name="Group 155"/>
          <p:cNvGrpSpPr/>
          <p:nvPr/>
        </p:nvGrpSpPr>
        <p:grpSpPr>
          <a:xfrm>
            <a:off x="328333" y="727193"/>
            <a:ext cx="4861806" cy="482570"/>
            <a:chOff x="1403648" y="1866310"/>
            <a:chExt cx="6480720" cy="482570"/>
          </a:xfrm>
        </p:grpSpPr>
        <p:cxnSp>
          <p:nvCxnSpPr>
            <p:cNvPr id="106" name="Straight Arrow Connector 105"/>
            <p:cNvCxnSpPr/>
            <p:nvPr/>
          </p:nvCxnSpPr>
          <p:spPr>
            <a:xfrm>
              <a:off x="1403648" y="2348880"/>
              <a:ext cx="6480720" cy="0"/>
            </a:xfrm>
            <a:prstGeom prst="straightConnector1">
              <a:avLst/>
            </a:prstGeom>
            <a:ln w="222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0" name="Group 109"/>
            <p:cNvGrpSpPr/>
            <p:nvPr/>
          </p:nvGrpSpPr>
          <p:grpSpPr>
            <a:xfrm>
              <a:off x="1802680" y="1866310"/>
              <a:ext cx="549579" cy="482570"/>
              <a:chOff x="1802680" y="1866310"/>
              <a:chExt cx="549579" cy="482570"/>
            </a:xfrm>
          </p:grpSpPr>
          <p:cxnSp>
            <p:nvCxnSpPr>
              <p:cNvPr id="108" name="Straight Connector 107"/>
              <p:cNvCxnSpPr/>
              <p:nvPr/>
            </p:nvCxnSpPr>
            <p:spPr>
              <a:xfrm>
                <a:off x="1979712" y="2240880"/>
                <a:ext cx="0" cy="108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9" name="TextBox 108"/>
              <p:cNvSpPr txBox="1"/>
              <p:nvPr/>
            </p:nvSpPr>
            <p:spPr>
              <a:xfrm>
                <a:off x="1802680" y="1866310"/>
                <a:ext cx="549579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600" dirty="0">
                    <a:solidFill>
                      <a:prstClr val="black"/>
                    </a:solidFill>
                  </a:rPr>
                  <a:t>09</a:t>
                </a:r>
              </a:p>
            </p:txBody>
          </p:sp>
        </p:grpSp>
        <p:grpSp>
          <p:nvGrpSpPr>
            <p:cNvPr id="111" name="Group 110"/>
            <p:cNvGrpSpPr/>
            <p:nvPr/>
          </p:nvGrpSpPr>
          <p:grpSpPr>
            <a:xfrm>
              <a:off x="2162720" y="1866310"/>
              <a:ext cx="549579" cy="482570"/>
              <a:chOff x="1803510" y="1866310"/>
              <a:chExt cx="549579" cy="482570"/>
            </a:xfrm>
          </p:grpSpPr>
          <p:cxnSp>
            <p:nvCxnSpPr>
              <p:cNvPr id="112" name="Straight Connector 111"/>
              <p:cNvCxnSpPr/>
              <p:nvPr/>
            </p:nvCxnSpPr>
            <p:spPr>
              <a:xfrm>
                <a:off x="1979712" y="2240880"/>
                <a:ext cx="0" cy="108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3" name="TextBox 112"/>
              <p:cNvSpPr txBox="1"/>
              <p:nvPr/>
            </p:nvSpPr>
            <p:spPr>
              <a:xfrm>
                <a:off x="1803510" y="1866310"/>
                <a:ext cx="549579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600" dirty="0">
                    <a:solidFill>
                      <a:prstClr val="black"/>
                    </a:solidFill>
                  </a:rPr>
                  <a:t>12</a:t>
                </a:r>
              </a:p>
            </p:txBody>
          </p:sp>
        </p:grpSp>
        <p:grpSp>
          <p:nvGrpSpPr>
            <p:cNvPr id="114" name="Group 113"/>
            <p:cNvGrpSpPr/>
            <p:nvPr/>
          </p:nvGrpSpPr>
          <p:grpSpPr>
            <a:xfrm>
              <a:off x="2522760" y="1866310"/>
              <a:ext cx="549579" cy="482570"/>
              <a:chOff x="1803510" y="1866310"/>
              <a:chExt cx="549579" cy="482570"/>
            </a:xfrm>
          </p:grpSpPr>
          <p:cxnSp>
            <p:nvCxnSpPr>
              <p:cNvPr id="115" name="Straight Connector 114"/>
              <p:cNvCxnSpPr/>
              <p:nvPr/>
            </p:nvCxnSpPr>
            <p:spPr>
              <a:xfrm>
                <a:off x="1979712" y="2240880"/>
                <a:ext cx="0" cy="108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6" name="TextBox 115"/>
              <p:cNvSpPr txBox="1"/>
              <p:nvPr/>
            </p:nvSpPr>
            <p:spPr>
              <a:xfrm>
                <a:off x="1803510" y="1866310"/>
                <a:ext cx="549579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600" dirty="0">
                    <a:solidFill>
                      <a:prstClr val="black"/>
                    </a:solidFill>
                  </a:rPr>
                  <a:t>15</a:t>
                </a:r>
              </a:p>
            </p:txBody>
          </p:sp>
        </p:grpSp>
        <p:grpSp>
          <p:nvGrpSpPr>
            <p:cNvPr id="117" name="Group 116"/>
            <p:cNvGrpSpPr/>
            <p:nvPr/>
          </p:nvGrpSpPr>
          <p:grpSpPr>
            <a:xfrm>
              <a:off x="2882800" y="1866310"/>
              <a:ext cx="549579" cy="482570"/>
              <a:chOff x="1802680" y="1866310"/>
              <a:chExt cx="549579" cy="482570"/>
            </a:xfrm>
          </p:grpSpPr>
          <p:cxnSp>
            <p:nvCxnSpPr>
              <p:cNvPr id="118" name="Straight Connector 117"/>
              <p:cNvCxnSpPr/>
              <p:nvPr/>
            </p:nvCxnSpPr>
            <p:spPr>
              <a:xfrm>
                <a:off x="1979712" y="2240880"/>
                <a:ext cx="0" cy="108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9" name="TextBox 118"/>
              <p:cNvSpPr txBox="1"/>
              <p:nvPr/>
            </p:nvSpPr>
            <p:spPr>
              <a:xfrm>
                <a:off x="1802680" y="1866310"/>
                <a:ext cx="549579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600" dirty="0">
                    <a:solidFill>
                      <a:prstClr val="black"/>
                    </a:solidFill>
                  </a:rPr>
                  <a:t>18</a:t>
                </a:r>
              </a:p>
            </p:txBody>
          </p:sp>
        </p:grpSp>
        <p:grpSp>
          <p:nvGrpSpPr>
            <p:cNvPr id="120" name="Group 119"/>
            <p:cNvGrpSpPr/>
            <p:nvPr/>
          </p:nvGrpSpPr>
          <p:grpSpPr>
            <a:xfrm>
              <a:off x="3242840" y="1866310"/>
              <a:ext cx="549579" cy="482570"/>
              <a:chOff x="1802680" y="1866310"/>
              <a:chExt cx="549579" cy="482570"/>
            </a:xfrm>
          </p:grpSpPr>
          <p:cxnSp>
            <p:nvCxnSpPr>
              <p:cNvPr id="121" name="Straight Connector 120"/>
              <p:cNvCxnSpPr/>
              <p:nvPr/>
            </p:nvCxnSpPr>
            <p:spPr>
              <a:xfrm>
                <a:off x="1979712" y="2240880"/>
                <a:ext cx="0" cy="108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2" name="TextBox 121"/>
              <p:cNvSpPr txBox="1"/>
              <p:nvPr/>
            </p:nvSpPr>
            <p:spPr>
              <a:xfrm>
                <a:off x="1802680" y="1866310"/>
                <a:ext cx="549579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600" dirty="0">
                    <a:solidFill>
                      <a:prstClr val="black"/>
                    </a:solidFill>
                  </a:rPr>
                  <a:t>21</a:t>
                </a:r>
              </a:p>
            </p:txBody>
          </p:sp>
        </p:grpSp>
        <p:grpSp>
          <p:nvGrpSpPr>
            <p:cNvPr id="123" name="Group 122"/>
            <p:cNvGrpSpPr/>
            <p:nvPr/>
          </p:nvGrpSpPr>
          <p:grpSpPr>
            <a:xfrm>
              <a:off x="3602880" y="1866310"/>
              <a:ext cx="549579" cy="482570"/>
              <a:chOff x="1803510" y="1866310"/>
              <a:chExt cx="549579" cy="482570"/>
            </a:xfrm>
          </p:grpSpPr>
          <p:cxnSp>
            <p:nvCxnSpPr>
              <p:cNvPr id="124" name="Straight Connector 123"/>
              <p:cNvCxnSpPr/>
              <p:nvPr/>
            </p:nvCxnSpPr>
            <p:spPr>
              <a:xfrm>
                <a:off x="1979712" y="2240880"/>
                <a:ext cx="0" cy="108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5" name="TextBox 124"/>
              <p:cNvSpPr txBox="1"/>
              <p:nvPr/>
            </p:nvSpPr>
            <p:spPr>
              <a:xfrm>
                <a:off x="1803510" y="1866310"/>
                <a:ext cx="549579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600" dirty="0">
                    <a:solidFill>
                      <a:prstClr val="black"/>
                    </a:solidFill>
                  </a:rPr>
                  <a:t>00</a:t>
                </a:r>
              </a:p>
            </p:txBody>
          </p:sp>
        </p:grpSp>
        <p:grpSp>
          <p:nvGrpSpPr>
            <p:cNvPr id="126" name="Group 125"/>
            <p:cNvGrpSpPr/>
            <p:nvPr/>
          </p:nvGrpSpPr>
          <p:grpSpPr>
            <a:xfrm>
              <a:off x="3962920" y="1866310"/>
              <a:ext cx="549579" cy="482570"/>
              <a:chOff x="1803510" y="1866310"/>
              <a:chExt cx="549579" cy="482570"/>
            </a:xfrm>
          </p:grpSpPr>
          <p:cxnSp>
            <p:nvCxnSpPr>
              <p:cNvPr id="127" name="Straight Connector 126"/>
              <p:cNvCxnSpPr/>
              <p:nvPr/>
            </p:nvCxnSpPr>
            <p:spPr>
              <a:xfrm>
                <a:off x="1979712" y="2240880"/>
                <a:ext cx="0" cy="108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8" name="TextBox 127"/>
              <p:cNvSpPr txBox="1"/>
              <p:nvPr/>
            </p:nvSpPr>
            <p:spPr>
              <a:xfrm>
                <a:off x="1803510" y="1866310"/>
                <a:ext cx="549579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600" dirty="0">
                    <a:solidFill>
                      <a:prstClr val="black"/>
                    </a:solidFill>
                  </a:rPr>
                  <a:t>03</a:t>
                </a:r>
              </a:p>
            </p:txBody>
          </p:sp>
        </p:grpSp>
        <p:grpSp>
          <p:nvGrpSpPr>
            <p:cNvPr id="129" name="Group 128"/>
            <p:cNvGrpSpPr/>
            <p:nvPr/>
          </p:nvGrpSpPr>
          <p:grpSpPr>
            <a:xfrm>
              <a:off x="4322960" y="1866310"/>
              <a:ext cx="549579" cy="482570"/>
              <a:chOff x="1803510" y="1866310"/>
              <a:chExt cx="549579" cy="482570"/>
            </a:xfrm>
          </p:grpSpPr>
          <p:cxnSp>
            <p:nvCxnSpPr>
              <p:cNvPr id="130" name="Straight Connector 129"/>
              <p:cNvCxnSpPr/>
              <p:nvPr/>
            </p:nvCxnSpPr>
            <p:spPr>
              <a:xfrm>
                <a:off x="1979712" y="2240880"/>
                <a:ext cx="0" cy="108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1" name="TextBox 130"/>
              <p:cNvSpPr txBox="1"/>
              <p:nvPr/>
            </p:nvSpPr>
            <p:spPr>
              <a:xfrm>
                <a:off x="1803510" y="1866310"/>
                <a:ext cx="549579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600" dirty="0">
                    <a:solidFill>
                      <a:prstClr val="black"/>
                    </a:solidFill>
                  </a:rPr>
                  <a:t>06</a:t>
                </a:r>
              </a:p>
            </p:txBody>
          </p:sp>
        </p:grpSp>
        <p:grpSp>
          <p:nvGrpSpPr>
            <p:cNvPr id="132" name="Group 131"/>
            <p:cNvGrpSpPr/>
            <p:nvPr/>
          </p:nvGrpSpPr>
          <p:grpSpPr>
            <a:xfrm>
              <a:off x="4683000" y="1866310"/>
              <a:ext cx="549579" cy="482570"/>
              <a:chOff x="1803510" y="1866310"/>
              <a:chExt cx="549579" cy="482570"/>
            </a:xfrm>
          </p:grpSpPr>
          <p:cxnSp>
            <p:nvCxnSpPr>
              <p:cNvPr id="133" name="Straight Connector 132"/>
              <p:cNvCxnSpPr/>
              <p:nvPr/>
            </p:nvCxnSpPr>
            <p:spPr>
              <a:xfrm>
                <a:off x="1979712" y="2240880"/>
                <a:ext cx="0" cy="108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4" name="TextBox 133"/>
              <p:cNvSpPr txBox="1"/>
              <p:nvPr/>
            </p:nvSpPr>
            <p:spPr>
              <a:xfrm>
                <a:off x="1803510" y="1866310"/>
                <a:ext cx="549579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600" dirty="0">
                    <a:solidFill>
                      <a:prstClr val="black"/>
                    </a:solidFill>
                  </a:rPr>
                  <a:t>09</a:t>
                </a:r>
              </a:p>
            </p:txBody>
          </p:sp>
        </p:grpSp>
        <p:grpSp>
          <p:nvGrpSpPr>
            <p:cNvPr id="135" name="Group 134"/>
            <p:cNvGrpSpPr/>
            <p:nvPr/>
          </p:nvGrpSpPr>
          <p:grpSpPr>
            <a:xfrm>
              <a:off x="5043040" y="1866310"/>
              <a:ext cx="549579" cy="482570"/>
              <a:chOff x="1803510" y="1866310"/>
              <a:chExt cx="549579" cy="482570"/>
            </a:xfrm>
          </p:grpSpPr>
          <p:cxnSp>
            <p:nvCxnSpPr>
              <p:cNvPr id="136" name="Straight Connector 135"/>
              <p:cNvCxnSpPr/>
              <p:nvPr/>
            </p:nvCxnSpPr>
            <p:spPr>
              <a:xfrm>
                <a:off x="1979712" y="2240880"/>
                <a:ext cx="0" cy="108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7" name="TextBox 136"/>
              <p:cNvSpPr txBox="1"/>
              <p:nvPr/>
            </p:nvSpPr>
            <p:spPr>
              <a:xfrm>
                <a:off x="1803510" y="1866310"/>
                <a:ext cx="549579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600" dirty="0">
                    <a:solidFill>
                      <a:prstClr val="black"/>
                    </a:solidFill>
                  </a:rPr>
                  <a:t>12</a:t>
                </a:r>
              </a:p>
            </p:txBody>
          </p:sp>
        </p:grpSp>
        <p:grpSp>
          <p:nvGrpSpPr>
            <p:cNvPr id="138" name="Group 137"/>
            <p:cNvGrpSpPr/>
            <p:nvPr/>
          </p:nvGrpSpPr>
          <p:grpSpPr>
            <a:xfrm>
              <a:off x="5403080" y="1866310"/>
              <a:ext cx="549579" cy="482570"/>
              <a:chOff x="1803510" y="1866310"/>
              <a:chExt cx="549579" cy="482570"/>
            </a:xfrm>
          </p:grpSpPr>
          <p:cxnSp>
            <p:nvCxnSpPr>
              <p:cNvPr id="139" name="Straight Connector 138"/>
              <p:cNvCxnSpPr/>
              <p:nvPr/>
            </p:nvCxnSpPr>
            <p:spPr>
              <a:xfrm>
                <a:off x="1979712" y="2240880"/>
                <a:ext cx="0" cy="108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0" name="TextBox 139"/>
              <p:cNvSpPr txBox="1"/>
              <p:nvPr/>
            </p:nvSpPr>
            <p:spPr>
              <a:xfrm>
                <a:off x="1803510" y="1866310"/>
                <a:ext cx="549579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600" dirty="0">
                    <a:solidFill>
                      <a:prstClr val="black"/>
                    </a:solidFill>
                  </a:rPr>
                  <a:t>15</a:t>
                </a:r>
              </a:p>
            </p:txBody>
          </p:sp>
        </p:grpSp>
        <p:grpSp>
          <p:nvGrpSpPr>
            <p:cNvPr id="141" name="Group 140"/>
            <p:cNvGrpSpPr/>
            <p:nvPr/>
          </p:nvGrpSpPr>
          <p:grpSpPr>
            <a:xfrm>
              <a:off x="5763120" y="1866310"/>
              <a:ext cx="549579" cy="482570"/>
              <a:chOff x="1803510" y="1866310"/>
              <a:chExt cx="549579" cy="482570"/>
            </a:xfrm>
          </p:grpSpPr>
          <p:cxnSp>
            <p:nvCxnSpPr>
              <p:cNvPr id="142" name="Straight Connector 141"/>
              <p:cNvCxnSpPr/>
              <p:nvPr/>
            </p:nvCxnSpPr>
            <p:spPr>
              <a:xfrm>
                <a:off x="1979712" y="2240880"/>
                <a:ext cx="0" cy="108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3" name="TextBox 142"/>
              <p:cNvSpPr txBox="1"/>
              <p:nvPr/>
            </p:nvSpPr>
            <p:spPr>
              <a:xfrm>
                <a:off x="1803510" y="1866310"/>
                <a:ext cx="549579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600" dirty="0">
                    <a:solidFill>
                      <a:prstClr val="black"/>
                    </a:solidFill>
                  </a:rPr>
                  <a:t>18</a:t>
                </a:r>
              </a:p>
            </p:txBody>
          </p:sp>
        </p:grpSp>
        <p:grpSp>
          <p:nvGrpSpPr>
            <p:cNvPr id="144" name="Group 143"/>
            <p:cNvGrpSpPr/>
            <p:nvPr/>
          </p:nvGrpSpPr>
          <p:grpSpPr>
            <a:xfrm>
              <a:off x="6123160" y="1866310"/>
              <a:ext cx="549579" cy="482570"/>
              <a:chOff x="1803510" y="1866310"/>
              <a:chExt cx="549579" cy="482570"/>
            </a:xfrm>
          </p:grpSpPr>
          <p:cxnSp>
            <p:nvCxnSpPr>
              <p:cNvPr id="145" name="Straight Connector 144"/>
              <p:cNvCxnSpPr/>
              <p:nvPr/>
            </p:nvCxnSpPr>
            <p:spPr>
              <a:xfrm>
                <a:off x="1979712" y="2240880"/>
                <a:ext cx="0" cy="108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6" name="TextBox 145"/>
              <p:cNvSpPr txBox="1"/>
              <p:nvPr/>
            </p:nvSpPr>
            <p:spPr>
              <a:xfrm>
                <a:off x="1803510" y="1866310"/>
                <a:ext cx="549579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600" dirty="0">
                    <a:solidFill>
                      <a:prstClr val="black"/>
                    </a:solidFill>
                  </a:rPr>
                  <a:t>21</a:t>
                </a:r>
              </a:p>
            </p:txBody>
          </p:sp>
        </p:grpSp>
        <p:grpSp>
          <p:nvGrpSpPr>
            <p:cNvPr id="147" name="Group 146"/>
            <p:cNvGrpSpPr/>
            <p:nvPr/>
          </p:nvGrpSpPr>
          <p:grpSpPr>
            <a:xfrm>
              <a:off x="6483200" y="1866310"/>
              <a:ext cx="549579" cy="482570"/>
              <a:chOff x="1803510" y="1866310"/>
              <a:chExt cx="549579" cy="482570"/>
            </a:xfrm>
          </p:grpSpPr>
          <p:cxnSp>
            <p:nvCxnSpPr>
              <p:cNvPr id="148" name="Straight Connector 147"/>
              <p:cNvCxnSpPr/>
              <p:nvPr/>
            </p:nvCxnSpPr>
            <p:spPr>
              <a:xfrm>
                <a:off x="1979712" y="2240880"/>
                <a:ext cx="0" cy="108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9" name="TextBox 148"/>
              <p:cNvSpPr txBox="1"/>
              <p:nvPr/>
            </p:nvSpPr>
            <p:spPr>
              <a:xfrm>
                <a:off x="1803510" y="1866310"/>
                <a:ext cx="549579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600" dirty="0">
                    <a:solidFill>
                      <a:prstClr val="black"/>
                    </a:solidFill>
                  </a:rPr>
                  <a:t>00</a:t>
                </a:r>
              </a:p>
            </p:txBody>
          </p:sp>
        </p:grpSp>
        <p:grpSp>
          <p:nvGrpSpPr>
            <p:cNvPr id="150" name="Group 149"/>
            <p:cNvGrpSpPr/>
            <p:nvPr/>
          </p:nvGrpSpPr>
          <p:grpSpPr>
            <a:xfrm>
              <a:off x="6876256" y="1866310"/>
              <a:ext cx="549579" cy="482570"/>
              <a:chOff x="1803510" y="1866310"/>
              <a:chExt cx="549579" cy="482570"/>
            </a:xfrm>
          </p:grpSpPr>
          <p:cxnSp>
            <p:nvCxnSpPr>
              <p:cNvPr id="151" name="Straight Connector 150"/>
              <p:cNvCxnSpPr/>
              <p:nvPr/>
            </p:nvCxnSpPr>
            <p:spPr>
              <a:xfrm>
                <a:off x="1979712" y="2240880"/>
                <a:ext cx="0" cy="108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2" name="TextBox 151"/>
              <p:cNvSpPr txBox="1"/>
              <p:nvPr/>
            </p:nvSpPr>
            <p:spPr>
              <a:xfrm>
                <a:off x="1803510" y="1866310"/>
                <a:ext cx="549579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600" dirty="0">
                    <a:solidFill>
                      <a:prstClr val="black"/>
                    </a:solidFill>
                  </a:rPr>
                  <a:t>03</a:t>
                </a:r>
              </a:p>
            </p:txBody>
          </p:sp>
        </p:grpSp>
      </p:grpSp>
      <p:sp>
        <p:nvSpPr>
          <p:cNvPr id="91" name="Rectangle 90"/>
          <p:cNvSpPr/>
          <p:nvPr/>
        </p:nvSpPr>
        <p:spPr>
          <a:xfrm>
            <a:off x="5625108" y="2709348"/>
            <a:ext cx="3559832" cy="3939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indent="-457200">
              <a:spcBef>
                <a:spcPts val="600"/>
              </a:spcBef>
              <a:spcAft>
                <a:spcPts val="600"/>
              </a:spcAft>
              <a:buClr>
                <a:srgbClr val="053171"/>
              </a:buClr>
              <a:buFont typeface="Helvetica" panose="020B0604020202020204" pitchFamily="34" charset="0"/>
              <a:buChar char="●"/>
            </a:pPr>
            <a:r>
              <a:rPr lang="en-GB" sz="1600" dirty="0" smtClean="0">
                <a:solidFill>
                  <a:srgbClr val="1F497D"/>
                </a:solidFill>
              </a:rPr>
              <a:t>Currently complex operational suite.</a:t>
            </a:r>
          </a:p>
          <a:p>
            <a:pPr marL="742950" indent="-457200">
              <a:spcBef>
                <a:spcPts val="600"/>
              </a:spcBef>
              <a:spcAft>
                <a:spcPts val="600"/>
              </a:spcAft>
              <a:buClr>
                <a:srgbClr val="053171"/>
              </a:buClr>
              <a:buFont typeface="Helvetica" panose="020B0604020202020204" pitchFamily="34" charset="0"/>
              <a:buChar char="●"/>
            </a:pPr>
            <a:r>
              <a:rPr lang="en-GB" sz="1600" dirty="0" smtClean="0">
                <a:solidFill>
                  <a:srgbClr val="1F497D"/>
                </a:solidFill>
              </a:rPr>
              <a:t>Not readily extendable to longer windows.</a:t>
            </a:r>
          </a:p>
          <a:p>
            <a:pPr marL="742950" indent="-457200">
              <a:spcBef>
                <a:spcPts val="600"/>
              </a:spcBef>
              <a:spcAft>
                <a:spcPts val="600"/>
              </a:spcAft>
              <a:buClr>
                <a:srgbClr val="053171"/>
              </a:buClr>
              <a:buFont typeface="Helvetica" panose="020B0604020202020204" pitchFamily="34" charset="0"/>
              <a:buChar char="●"/>
            </a:pPr>
            <a:r>
              <a:rPr lang="en-GB" sz="1600" dirty="0">
                <a:solidFill>
                  <a:srgbClr val="1F497D"/>
                </a:solidFill>
              </a:rPr>
              <a:t>The proposed framework does </a:t>
            </a:r>
            <a:r>
              <a:rPr lang="en-GB" sz="1600" u="sng" dirty="0">
                <a:solidFill>
                  <a:srgbClr val="1F497D"/>
                </a:solidFill>
              </a:rPr>
              <a:t>not</a:t>
            </a:r>
            <a:r>
              <a:rPr lang="en-GB" sz="1600" dirty="0">
                <a:solidFill>
                  <a:srgbClr val="1F497D"/>
                </a:solidFill>
              </a:rPr>
              <a:t> introduce correlations between background and observation </a:t>
            </a:r>
            <a:r>
              <a:rPr lang="en-GB" sz="1600" dirty="0" smtClean="0">
                <a:solidFill>
                  <a:srgbClr val="1F497D"/>
                </a:solidFill>
              </a:rPr>
              <a:t>errors.</a:t>
            </a:r>
            <a:endParaRPr lang="en-GB" sz="1600" dirty="0">
              <a:solidFill>
                <a:srgbClr val="1F497D"/>
              </a:solidFill>
            </a:endParaRPr>
          </a:p>
          <a:p>
            <a:pPr marL="742950" indent="-457200">
              <a:spcBef>
                <a:spcPts val="600"/>
              </a:spcBef>
              <a:spcAft>
                <a:spcPts val="600"/>
              </a:spcAft>
              <a:buClr>
                <a:srgbClr val="053171"/>
              </a:buClr>
              <a:buFont typeface="Helvetica" panose="020B0604020202020204" pitchFamily="34" charset="0"/>
              <a:buChar char="●"/>
            </a:pPr>
            <a:r>
              <a:rPr lang="en-GB" sz="1600" dirty="0" smtClean="0">
                <a:solidFill>
                  <a:srgbClr val="1F497D"/>
                </a:solidFill>
              </a:rPr>
              <a:t>Framework </a:t>
            </a:r>
            <a:r>
              <a:rPr lang="en-GB" sz="1600" dirty="0">
                <a:solidFill>
                  <a:srgbClr val="1F497D"/>
                </a:solidFill>
              </a:rPr>
              <a:t>for increasing the assimilation window length, and “quasi-continuous” </a:t>
            </a:r>
            <a:r>
              <a:rPr lang="en-GB" sz="1600" dirty="0" smtClean="0">
                <a:solidFill>
                  <a:srgbClr val="1F497D"/>
                </a:solidFill>
              </a:rPr>
              <a:t>DA.</a:t>
            </a:r>
          </a:p>
          <a:p>
            <a:pPr marL="742950" indent="-457200">
              <a:spcBef>
                <a:spcPts val="600"/>
              </a:spcBef>
              <a:spcAft>
                <a:spcPts val="600"/>
              </a:spcAft>
              <a:buClr>
                <a:srgbClr val="053171"/>
              </a:buClr>
              <a:buFont typeface="Helvetica" panose="020B0604020202020204" pitchFamily="34" charset="0"/>
              <a:buChar char="●"/>
            </a:pPr>
            <a:endParaRPr lang="en-GB" dirty="0" smtClean="0">
              <a:solidFill>
                <a:srgbClr val="1F497D"/>
              </a:solidFill>
            </a:endParaRPr>
          </a:p>
        </p:txBody>
      </p:sp>
      <p:sp>
        <p:nvSpPr>
          <p:cNvPr id="234" name="Rectangle 233"/>
          <p:cNvSpPr/>
          <p:nvPr/>
        </p:nvSpPr>
        <p:spPr>
          <a:xfrm>
            <a:off x="222644" y="1285998"/>
            <a:ext cx="5710342" cy="2644018"/>
          </a:xfrm>
          <a:prstGeom prst="rect">
            <a:avLst/>
          </a:prstGeom>
          <a:gradFill>
            <a:gsLst>
              <a:gs pos="9200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235" name="TextBox 234"/>
          <p:cNvSpPr txBox="1"/>
          <p:nvPr/>
        </p:nvSpPr>
        <p:spPr>
          <a:xfrm>
            <a:off x="6619164" y="580299"/>
            <a:ext cx="2514873" cy="193899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2000" dirty="0" smtClean="0">
                <a:solidFill>
                  <a:prstClr val="black"/>
                </a:solidFill>
              </a:rPr>
              <a:t>Will try to make this invisible to users.</a:t>
            </a:r>
          </a:p>
          <a:p>
            <a:r>
              <a:rPr lang="en-GB" sz="2000" dirty="0" smtClean="0">
                <a:solidFill>
                  <a:prstClr val="black"/>
                </a:solidFill>
              </a:rPr>
              <a:t>Targeting e-suite later in 2017 with view to operational change spring 2018.</a:t>
            </a:r>
            <a:endParaRPr lang="en-GB" sz="2000" dirty="0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82852" y="1542606"/>
            <a:ext cx="22549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prstClr val="black"/>
                </a:solidFill>
              </a:rPr>
              <a:t>Current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236" name="TextBox 235"/>
          <p:cNvSpPr txBox="1"/>
          <p:nvPr/>
        </p:nvSpPr>
        <p:spPr>
          <a:xfrm>
            <a:off x="5681154" y="4422689"/>
            <a:ext cx="25766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prstClr val="black"/>
                </a:solidFill>
              </a:rPr>
              <a:t>Future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592635" y="6137027"/>
            <a:ext cx="1057938" cy="47564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22644" y="4132605"/>
            <a:ext cx="5710342" cy="2400770"/>
          </a:xfrm>
          <a:prstGeom prst="rect">
            <a:avLst/>
          </a:prstGeom>
          <a:gradFill>
            <a:gsLst>
              <a:gs pos="9200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9130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139" y="3251461"/>
            <a:ext cx="3510000" cy="22447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788" y="953668"/>
            <a:ext cx="3509997" cy="218372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90" b="1"/>
          <a:stretch/>
        </p:blipFill>
        <p:spPr>
          <a:xfrm>
            <a:off x="7509522" y="1615503"/>
            <a:ext cx="1278578" cy="197638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8"/>
          <a:stretch/>
        </p:blipFill>
        <p:spPr>
          <a:xfrm>
            <a:off x="6037502" y="1618443"/>
            <a:ext cx="1245425" cy="197344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81"/>
          <a:stretch/>
        </p:blipFill>
        <p:spPr>
          <a:xfrm>
            <a:off x="4623848" y="1633178"/>
            <a:ext cx="1243880" cy="200505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340072" y="808069"/>
            <a:ext cx="48176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rgbClr val="1F497D"/>
                </a:solidFill>
              </a:rPr>
              <a:t>Improved cloud detection over land has allowed hyperspectral IR (e.g. IASI) to be assimilated the same way it is used over ocean.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356114" y="3101052"/>
            <a:ext cx="385442" cy="30777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700" b="1" dirty="0">
                <a:solidFill>
                  <a:prstClr val="black"/>
                </a:solidFill>
              </a:rPr>
              <a:t>TEMP-T</a:t>
            </a:r>
          </a:p>
        </p:txBody>
      </p:sp>
      <p:sp>
        <p:nvSpPr>
          <p:cNvPr id="13" name="Oval 12"/>
          <p:cNvSpPr/>
          <p:nvPr/>
        </p:nvSpPr>
        <p:spPr>
          <a:xfrm>
            <a:off x="4963943" y="2145526"/>
            <a:ext cx="352714" cy="1146046"/>
          </a:xfrm>
          <a:prstGeom prst="ellipse">
            <a:avLst/>
          </a:prstGeom>
          <a:noFill/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799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6324176" y="2358438"/>
            <a:ext cx="298573" cy="933134"/>
          </a:xfrm>
          <a:prstGeom prst="ellipse">
            <a:avLst/>
          </a:prstGeom>
          <a:noFill/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799">
              <a:solidFill>
                <a:prstClr val="white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7919866" y="2032012"/>
            <a:ext cx="411787" cy="1146712"/>
          </a:xfrm>
          <a:prstGeom prst="ellipse">
            <a:avLst/>
          </a:prstGeom>
          <a:noFill/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799">
              <a:solidFill>
                <a:prstClr val="white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59976" y="6047919"/>
            <a:ext cx="25951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400" i="1" dirty="0">
                <a:solidFill>
                  <a:prstClr val="black"/>
                </a:solidFill>
              </a:rPr>
              <a:t>(</a:t>
            </a:r>
            <a:r>
              <a:rPr lang="en-GB" sz="1400" i="1" dirty="0" err="1">
                <a:solidFill>
                  <a:prstClr val="black"/>
                </a:solidFill>
              </a:rPr>
              <a:t>Reima</a:t>
            </a:r>
            <a:r>
              <a:rPr lang="en-GB" sz="1400" i="1" dirty="0">
                <a:solidFill>
                  <a:prstClr val="black"/>
                </a:solidFill>
              </a:rPr>
              <a:t> </a:t>
            </a:r>
            <a:r>
              <a:rPr lang="en-GB" sz="1400" i="1" dirty="0" err="1">
                <a:solidFill>
                  <a:prstClr val="black"/>
                </a:solidFill>
              </a:rPr>
              <a:t>Eresmaa,NWP</a:t>
            </a:r>
            <a:r>
              <a:rPr lang="en-GB" sz="1400" i="1" dirty="0">
                <a:solidFill>
                  <a:prstClr val="black"/>
                </a:solidFill>
              </a:rPr>
              <a:t>-SAF)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016" r="90249" b="17204"/>
          <a:stretch/>
        </p:blipFill>
        <p:spPr>
          <a:xfrm>
            <a:off x="4419464" y="1615502"/>
            <a:ext cx="285483" cy="190439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016" r="90249" b="17204"/>
          <a:stretch/>
        </p:blipFill>
        <p:spPr>
          <a:xfrm>
            <a:off x="7284119" y="1615501"/>
            <a:ext cx="285483" cy="190439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898" b="20665"/>
          <a:stretch/>
        </p:blipFill>
        <p:spPr>
          <a:xfrm>
            <a:off x="5820765" y="1628239"/>
            <a:ext cx="308381" cy="173939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51" t="19041"/>
          <a:stretch/>
        </p:blipFill>
        <p:spPr>
          <a:xfrm>
            <a:off x="6159973" y="3641112"/>
            <a:ext cx="2634650" cy="2221223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6778119" y="3091527"/>
            <a:ext cx="399847" cy="30777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700" b="1" dirty="0">
                <a:solidFill>
                  <a:prstClr val="black"/>
                </a:solidFill>
              </a:rPr>
              <a:t>TEMP-Q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628586" y="1731932"/>
            <a:ext cx="454606" cy="30777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700" b="1" dirty="0">
                <a:solidFill>
                  <a:prstClr val="black"/>
                </a:solidFill>
              </a:rPr>
              <a:t>TEMP-VW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419462" y="3838221"/>
            <a:ext cx="1709684" cy="181588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prstClr val="black"/>
                </a:solidFill>
              </a:rPr>
              <a:t>Using IR data over land produces a significant positive impact on the analysis and forecasts  </a:t>
            </a:r>
          </a:p>
        </p:txBody>
      </p:sp>
      <p:sp>
        <p:nvSpPr>
          <p:cNvPr id="28" name="Oval 27"/>
          <p:cNvSpPr/>
          <p:nvPr/>
        </p:nvSpPr>
        <p:spPr>
          <a:xfrm>
            <a:off x="6537026" y="4764666"/>
            <a:ext cx="1172349" cy="450017"/>
          </a:xfrm>
          <a:prstGeom prst="ellipse">
            <a:avLst/>
          </a:prstGeom>
          <a:noFill/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799">
              <a:solidFill>
                <a:prstClr val="white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358699" y="5811606"/>
            <a:ext cx="58689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i="1" dirty="0">
                <a:solidFill>
                  <a:srgbClr val="FF0000"/>
                </a:solidFill>
              </a:rPr>
              <a:t>Note this impact is on top of extensive MW data use over land!</a:t>
            </a:r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877473" y="360000"/>
            <a:ext cx="7599778" cy="478200"/>
          </a:xfrm>
          <a:prstGeom prst="rect">
            <a:avLst/>
          </a:prstGeom>
        </p:spPr>
        <p:txBody>
          <a:bodyPr lIns="0" tIns="0" rIns="0" bIns="0"/>
          <a:lstStyle>
            <a:lvl1pPr algn="l" defTabSz="457200" rtl="0" eaLnBrk="1" latinLnBrk="0" hangingPunct="1">
              <a:lnSpc>
                <a:spcPts val="2800"/>
              </a:lnSpc>
              <a:spcBef>
                <a:spcPct val="0"/>
              </a:spcBef>
              <a:buNone/>
              <a:defRPr sz="2400" kern="1200">
                <a:solidFill>
                  <a:srgbClr val="839DB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 smtClean="0">
                <a:solidFill>
                  <a:srgbClr val="4BACC6">
                    <a:lumMod val="50000"/>
                  </a:srgb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Assimilating IR spectra over land surfaces</a:t>
            </a:r>
            <a:endParaRPr lang="en-US" sz="3200" dirty="0">
              <a:solidFill>
                <a:srgbClr val="4BACC6">
                  <a:lumMod val="50000"/>
                </a:srgb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6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7524160" y="6308255"/>
            <a:ext cx="1619840" cy="216000"/>
          </a:xfrm>
        </p:spPr>
        <p:txBody>
          <a:bodyPr/>
          <a:lstStyle/>
          <a:p>
            <a:fld id="{6B3B0B0F-E794-1244-9699-107C60B9C23A}" type="slidenum">
              <a:rPr lang="en-US" smtClean="0"/>
              <a:pPr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2440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7277" y="325179"/>
            <a:ext cx="2733415" cy="299074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7277" y="3425520"/>
            <a:ext cx="2733415" cy="29907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212" y="182576"/>
            <a:ext cx="7524159" cy="369332"/>
          </a:xfrm>
        </p:spPr>
        <p:txBody>
          <a:bodyPr/>
          <a:lstStyle/>
          <a:p>
            <a:r>
              <a:rPr lang="en-GB" dirty="0" smtClean="0"/>
              <a:t>All sky sounding channels over coasts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4"/>
          </p:nvPr>
        </p:nvSpPr>
        <p:spPr>
          <a:xfrm>
            <a:off x="169970" y="657851"/>
            <a:ext cx="6476486" cy="4986000"/>
          </a:xfrm>
        </p:spPr>
        <p:txBody>
          <a:bodyPr/>
          <a:lstStyle/>
          <a:p>
            <a:pPr marL="179388" indent="-179388"/>
            <a:r>
              <a:rPr lang="en-GB" dirty="0" smtClean="0"/>
              <a:t>All sky MW channels are currently rejected over coasts (0.01&lt;</a:t>
            </a:r>
            <a:r>
              <a:rPr lang="en-GB" dirty="0" err="1" smtClean="0"/>
              <a:t>lsm</a:t>
            </a:r>
            <a:r>
              <a:rPr lang="en-GB" dirty="0" smtClean="0"/>
              <a:t>&lt;0.95)</a:t>
            </a:r>
          </a:p>
          <a:p>
            <a:pPr marL="179388" indent="-179388"/>
            <a:r>
              <a:rPr lang="en-GB" dirty="0" smtClean="0"/>
              <a:t>Over land (</a:t>
            </a:r>
            <a:r>
              <a:rPr lang="en-GB" dirty="0" err="1" smtClean="0"/>
              <a:t>lsm</a:t>
            </a:r>
            <a:r>
              <a:rPr lang="en-GB" dirty="0" smtClean="0"/>
              <a:t>&gt;0.95) a dynamic emissivity retrieval is used to assimilate MW sounding channels (118 &amp; 183GHz) and this can be extended to coastal areas</a:t>
            </a:r>
          </a:p>
          <a:p>
            <a:pPr marL="179388" indent="-179388"/>
            <a:r>
              <a:rPr lang="en-GB" dirty="0" smtClean="0"/>
              <a:t>Departure statistics in coastal regions is similar to elsewhere </a:t>
            </a:r>
          </a:p>
          <a:p>
            <a:pPr marL="179388" indent="-179388"/>
            <a:r>
              <a:rPr lang="en-GB" dirty="0" smtClean="0"/>
              <a:t>Experiments with added data over coasts show improved fits to humidity sensitive and wind observations.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AB80EA-DB86-D849-B86F-15DAF31F0474}" type="slidenum">
              <a:rPr lang="en-US" smtClean="0"/>
              <a:pPr/>
              <a:t>33</a:t>
            </a:fld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252" y="3408972"/>
            <a:ext cx="3624104" cy="2899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654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02" y="360000"/>
            <a:ext cx="7345971" cy="369332"/>
          </a:xfrm>
        </p:spPr>
        <p:txBody>
          <a:bodyPr/>
          <a:lstStyle/>
          <a:p>
            <a:r>
              <a:rPr lang="en-GB" dirty="0" smtClean="0"/>
              <a:t>Conventional data, current </a:t>
            </a:r>
            <a:r>
              <a:rPr lang="en-GB" dirty="0" smtClean="0"/>
              <a:t>priorities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4"/>
          </p:nvPr>
        </p:nvSpPr>
        <p:spPr>
          <a:xfrm>
            <a:off x="720002" y="1665806"/>
            <a:ext cx="8213935" cy="4369239"/>
          </a:xfrm>
        </p:spPr>
        <p:txBody>
          <a:bodyPr/>
          <a:lstStyle/>
          <a:p>
            <a:r>
              <a:rPr lang="en-GB" b="1" dirty="0" smtClean="0"/>
              <a:t>BUFR observations of snow depth</a:t>
            </a:r>
            <a:endParaRPr lang="en-GB" b="1" dirty="0"/>
          </a:p>
          <a:p>
            <a:pPr lvl="1"/>
            <a:r>
              <a:rPr lang="en-GB" dirty="0" smtClean="0"/>
              <a:t>New specific WMO template available</a:t>
            </a:r>
            <a:endParaRPr lang="en-GB" dirty="0"/>
          </a:p>
          <a:p>
            <a:r>
              <a:rPr lang="en-GB" b="1" dirty="0" smtClean="0"/>
              <a:t>Improved reporting by adopting BUFR</a:t>
            </a:r>
            <a:endParaRPr lang="en-GB" b="1" dirty="0"/>
          </a:p>
          <a:p>
            <a:pPr lvl="1"/>
            <a:r>
              <a:rPr lang="en-GB" dirty="0" smtClean="0"/>
              <a:t>High-resolution </a:t>
            </a:r>
            <a:r>
              <a:rPr lang="en-GB" dirty="0" err="1" smtClean="0"/>
              <a:t>radiosonde</a:t>
            </a:r>
            <a:r>
              <a:rPr lang="en-GB" dirty="0" smtClean="0"/>
              <a:t> profiles</a:t>
            </a:r>
          </a:p>
          <a:p>
            <a:pPr lvl="1"/>
            <a:r>
              <a:rPr lang="en-GB" dirty="0" smtClean="0"/>
              <a:t>Time and position of all data in the ascent</a:t>
            </a:r>
          </a:p>
          <a:p>
            <a:pPr lvl="1"/>
            <a:r>
              <a:rPr lang="en-GB" dirty="0" smtClean="0"/>
              <a:t>Better handling of meta-data, included in the message</a:t>
            </a:r>
          </a:p>
          <a:p>
            <a:r>
              <a:rPr lang="en-GB" b="1" dirty="0" smtClean="0"/>
              <a:t>Hourly surface observations</a:t>
            </a:r>
          </a:p>
          <a:p>
            <a:r>
              <a:rPr lang="en-GB" b="1" dirty="0" smtClean="0"/>
              <a:t>Improved coverage</a:t>
            </a:r>
          </a:p>
          <a:p>
            <a:pPr lvl="1"/>
            <a:r>
              <a:rPr lang="en-GB" dirty="0"/>
              <a:t>Complement sparse WMO/GTS reporting with </a:t>
            </a:r>
            <a:r>
              <a:rPr lang="en-GB" dirty="0" smtClean="0"/>
              <a:t>regional </a:t>
            </a:r>
            <a:r>
              <a:rPr lang="en-GB" dirty="0"/>
              <a:t>or national </a:t>
            </a:r>
            <a:r>
              <a:rPr lang="en-GB" dirty="0" smtClean="0"/>
              <a:t>data</a:t>
            </a:r>
            <a:endParaRPr lang="en-GB" dirty="0"/>
          </a:p>
          <a:p>
            <a:r>
              <a:rPr lang="en-GB" b="1" dirty="0" smtClean="0"/>
              <a:t>Improved maintenance of the WMO station list, and accuracy of station metadata</a:t>
            </a: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B0B0F-E794-1244-9699-107C60B9C23A}" type="slidenum">
              <a:rPr lang="en-US" smtClean="0"/>
              <a:pPr/>
              <a:t>34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9172" y="1654092"/>
            <a:ext cx="1267301" cy="8966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2819" y="2334080"/>
            <a:ext cx="1414496" cy="91745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50743" y="1213564"/>
            <a:ext cx="1392305" cy="898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520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Summary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4"/>
          </p:nvPr>
        </p:nvSpPr>
        <p:spPr>
          <a:xfrm>
            <a:off x="832513" y="936000"/>
            <a:ext cx="7942997" cy="4986000"/>
          </a:xfrm>
        </p:spPr>
        <p:txBody>
          <a:bodyPr/>
          <a:lstStyle/>
          <a:p>
            <a:endParaRPr lang="en-GB" dirty="0"/>
          </a:p>
          <a:p>
            <a:pPr marL="285750" indent="-285750"/>
            <a:r>
              <a:rPr lang="en-GB" dirty="0" smtClean="0"/>
              <a:t>ECMWF still making progress in NWP, primarily through improved use of observations in the data assimilation system.</a:t>
            </a:r>
          </a:p>
          <a:p>
            <a:pPr marL="285750" indent="-285750"/>
            <a:r>
              <a:rPr lang="en-GB" dirty="0" smtClean="0"/>
              <a:t>There are still issues with observation, as there always will be</a:t>
            </a:r>
          </a:p>
          <a:p>
            <a:pPr marL="285750" indent="-285750"/>
            <a:r>
              <a:rPr lang="en-GB" dirty="0" smtClean="0"/>
              <a:t>Collaborations like GODEX are very beneficial for the NWP community</a:t>
            </a:r>
            <a:endParaRPr lang="en-GB" dirty="0" smtClean="0"/>
          </a:p>
          <a:p>
            <a:endParaRPr lang="en-GB" dirty="0" smtClean="0"/>
          </a:p>
          <a:p>
            <a:pPr indent="0">
              <a:buNone/>
            </a:pPr>
            <a:endParaRPr lang="en-GB" dirty="0" smtClean="0"/>
          </a:p>
          <a:p>
            <a:endParaRPr lang="en-GB" dirty="0"/>
          </a:p>
          <a:p>
            <a:pPr indent="0">
              <a:buNone/>
            </a:pPr>
            <a:r>
              <a:rPr lang="en-GB" dirty="0" smtClean="0"/>
              <a:t>Part 2 of ECMWF status report this afternoon:</a:t>
            </a:r>
            <a:endParaRPr lang="en-GB" dirty="0"/>
          </a:p>
          <a:p>
            <a:pPr indent="0">
              <a:buNone/>
            </a:pPr>
            <a:r>
              <a:rPr lang="en-GB" dirty="0"/>
              <a:t>BUFR </a:t>
            </a:r>
            <a:r>
              <a:rPr lang="en-GB" dirty="0" smtClean="0"/>
              <a:t>migration, timeliness and</a:t>
            </a:r>
            <a:r>
              <a:rPr lang="en-GB" dirty="0" smtClean="0"/>
              <a:t> </a:t>
            </a:r>
            <a:r>
              <a:rPr lang="en-GB" dirty="0" smtClean="0"/>
              <a:t>snow data </a:t>
            </a:r>
            <a:r>
              <a:rPr lang="en-GB" dirty="0" smtClean="0"/>
              <a:t>issues – </a:t>
            </a:r>
            <a:r>
              <a:rPr lang="en-GB" dirty="0" err="1" smtClean="0"/>
              <a:t>Ioannis</a:t>
            </a:r>
            <a:r>
              <a:rPr lang="en-GB" dirty="0" smtClean="0"/>
              <a:t> </a:t>
            </a:r>
            <a:r>
              <a:rPr lang="en-GB" dirty="0" err="1" smtClean="0"/>
              <a:t>Mallas</a:t>
            </a:r>
            <a:endParaRPr lang="en-GB" dirty="0" smtClean="0"/>
          </a:p>
          <a:p>
            <a:pPr indent="0"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B0B0F-E794-1244-9699-107C60B9C23A}" type="slidenum">
              <a:rPr lang="en-US" smtClean="0"/>
              <a:pPr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3052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175" y="543600"/>
            <a:ext cx="8782849" cy="369332"/>
          </a:xfrm>
        </p:spPr>
        <p:txBody>
          <a:bodyPr/>
          <a:lstStyle/>
          <a:p>
            <a:r>
              <a:rPr lang="en-GB" dirty="0" smtClean="0"/>
              <a:t>Nobs and total FSOI by instrument: NH, SH, TR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B0B0F-E794-1244-9699-107C60B9C23A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6020561" y="5716923"/>
            <a:ext cx="21596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>
                <a:solidFill>
                  <a:prstClr val="black"/>
                </a:solidFill>
              </a:rPr>
              <a:t>May </a:t>
            </a:r>
            <a:r>
              <a:rPr lang="en-GB" dirty="0">
                <a:solidFill>
                  <a:prstClr val="black"/>
                </a:solidFill>
              </a:rPr>
              <a:t>– August </a:t>
            </a:r>
            <a:r>
              <a:rPr lang="en-GB" dirty="0" smtClean="0">
                <a:solidFill>
                  <a:prstClr val="black"/>
                </a:solidFill>
              </a:rPr>
              <a:t>2016</a:t>
            </a:r>
            <a:endParaRPr lang="en-GB" dirty="0">
              <a:solidFill>
                <a:prstClr val="black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552" y="1147017"/>
            <a:ext cx="4213372" cy="445918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9190" y="1148406"/>
            <a:ext cx="4213372" cy="4459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543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66787" y="25460"/>
            <a:ext cx="68671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>
                <a:solidFill>
                  <a:srgbClr val="012FA1"/>
                </a:solidFill>
                <a:latin typeface="+mj-lt"/>
                <a:cs typeface="Comic Sans MS"/>
              </a:rPr>
              <a:t>Key data events Oct 2015 – </a:t>
            </a:r>
            <a:r>
              <a:rPr lang="en-GB" sz="2800" dirty="0" smtClean="0">
                <a:solidFill>
                  <a:srgbClr val="012FA1"/>
                </a:solidFill>
                <a:latin typeface="+mj-lt"/>
                <a:cs typeface="Comic Sans MS"/>
              </a:rPr>
              <a:t>A</a:t>
            </a:r>
            <a:r>
              <a:rPr lang="en-GB" sz="2800" dirty="0" smtClean="0">
                <a:solidFill>
                  <a:srgbClr val="012FA1"/>
                </a:solidFill>
                <a:latin typeface="+mj-lt"/>
                <a:cs typeface="Comic Sans MS"/>
              </a:rPr>
              <a:t>ugust</a:t>
            </a:r>
            <a:r>
              <a:rPr lang="en-GB" sz="2800" dirty="0" smtClean="0">
                <a:solidFill>
                  <a:srgbClr val="012FA1"/>
                </a:solidFill>
                <a:latin typeface="+mj-lt"/>
                <a:cs typeface="Comic Sans MS"/>
              </a:rPr>
              <a:t> </a:t>
            </a:r>
            <a:r>
              <a:rPr lang="en-GB" sz="2800" dirty="0" smtClean="0">
                <a:solidFill>
                  <a:srgbClr val="012FA1"/>
                </a:solidFill>
                <a:latin typeface="+mj-lt"/>
                <a:cs typeface="Comic Sans MS"/>
              </a:rPr>
              <a:t>2016</a:t>
            </a:r>
            <a:endParaRPr lang="en-GB" sz="2800" dirty="0">
              <a:solidFill>
                <a:srgbClr val="012FA1"/>
              </a:solidFill>
              <a:latin typeface="+mj-lt"/>
              <a:cs typeface="Comic Sans MS"/>
            </a:endParaRPr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3409328"/>
              </p:ext>
            </p:extLst>
          </p:nvPr>
        </p:nvGraphicFramePr>
        <p:xfrm>
          <a:off x="402770" y="642261"/>
          <a:ext cx="8360232" cy="60521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35605"/>
                <a:gridCol w="2344511"/>
                <a:gridCol w="2090058"/>
                <a:gridCol w="2090058"/>
              </a:tblGrid>
              <a:tr h="272141"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Month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Data in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Data out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System</a:t>
                      </a:r>
                      <a:endParaRPr lang="en-GB" sz="1600" dirty="0"/>
                    </a:p>
                  </a:txBody>
                  <a:tcPr/>
                </a:tc>
              </a:tr>
              <a:tr h="409573"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October 2015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2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 smtClean="0">
                          <a:solidFill>
                            <a:srgbClr val="C00000"/>
                          </a:solidFill>
                        </a:rPr>
                        <a:t>Blacklist</a:t>
                      </a:r>
                      <a:r>
                        <a:rPr lang="en-GB" sz="1200" baseline="0" dirty="0" smtClean="0">
                          <a:solidFill>
                            <a:srgbClr val="C00000"/>
                          </a:solidFill>
                        </a:rPr>
                        <a:t> </a:t>
                      </a:r>
                      <a:r>
                        <a:rPr lang="en-GB" sz="1200" dirty="0" smtClean="0">
                          <a:solidFill>
                            <a:srgbClr val="C00000"/>
                          </a:solidFill>
                        </a:rPr>
                        <a:t>NOAA-18(</a:t>
                      </a:r>
                      <a:r>
                        <a:rPr lang="en-GB" sz="1200" dirty="0" err="1" smtClean="0">
                          <a:solidFill>
                            <a:srgbClr val="C00000"/>
                          </a:solidFill>
                        </a:rPr>
                        <a:t>ch</a:t>
                      </a:r>
                      <a:r>
                        <a:rPr lang="en-GB" sz="1200" dirty="0" smtClean="0">
                          <a:solidFill>
                            <a:srgbClr val="C00000"/>
                          </a:solidFill>
                        </a:rPr>
                        <a:t> 5), AIRS</a:t>
                      </a:r>
                      <a:r>
                        <a:rPr lang="en-GB" sz="1200" baseline="0" dirty="0" smtClean="0">
                          <a:solidFill>
                            <a:srgbClr val="C00000"/>
                          </a:solidFill>
                        </a:rPr>
                        <a:t> (</a:t>
                      </a:r>
                      <a:r>
                        <a:rPr lang="en-GB" sz="1200" baseline="0" dirty="0" err="1" smtClean="0">
                          <a:solidFill>
                            <a:srgbClr val="C00000"/>
                          </a:solidFill>
                        </a:rPr>
                        <a:t>ch</a:t>
                      </a:r>
                      <a:r>
                        <a:rPr lang="en-GB" sz="1200" baseline="0" dirty="0" smtClean="0">
                          <a:solidFill>
                            <a:srgbClr val="C00000"/>
                          </a:solidFill>
                        </a:rPr>
                        <a:t> 221), IASI(</a:t>
                      </a:r>
                      <a:r>
                        <a:rPr lang="en-GB" sz="1200" baseline="0" dirty="0" err="1" smtClean="0">
                          <a:solidFill>
                            <a:srgbClr val="C00000"/>
                          </a:solidFill>
                        </a:rPr>
                        <a:t>ch</a:t>
                      </a:r>
                      <a:r>
                        <a:rPr lang="en-GB" sz="1200" baseline="0" dirty="0" smtClean="0">
                          <a:solidFill>
                            <a:srgbClr val="C00000"/>
                          </a:solidFill>
                        </a:rPr>
                        <a:t> 271,272,273), </a:t>
                      </a:r>
                      <a:r>
                        <a:rPr lang="en-GB" sz="1200" baseline="0" dirty="0" err="1" smtClean="0">
                          <a:solidFill>
                            <a:srgbClr val="C00000"/>
                          </a:solidFill>
                        </a:rPr>
                        <a:t>CrIS</a:t>
                      </a:r>
                      <a:r>
                        <a:rPr lang="en-GB" sz="1200" baseline="0" dirty="0" smtClean="0">
                          <a:solidFill>
                            <a:srgbClr val="C00000"/>
                          </a:solidFill>
                        </a:rPr>
                        <a:t>(</a:t>
                      </a:r>
                      <a:r>
                        <a:rPr lang="en-GB" sz="1200" baseline="0" dirty="0" err="1" smtClean="0">
                          <a:solidFill>
                            <a:srgbClr val="C00000"/>
                          </a:solidFill>
                        </a:rPr>
                        <a:t>ch</a:t>
                      </a:r>
                      <a:r>
                        <a:rPr lang="en-GB" sz="1200" baseline="0" dirty="0" smtClean="0">
                          <a:solidFill>
                            <a:srgbClr val="C00000"/>
                          </a:solidFill>
                        </a:rPr>
                        <a:t> 101)</a:t>
                      </a:r>
                      <a:endParaRPr lang="en-GB" sz="1200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200" dirty="0"/>
                    </a:p>
                  </a:txBody>
                  <a:tcPr/>
                </a:tc>
              </a:tr>
              <a:tr h="409573"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November 2015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METOP-B/IASI noise</a:t>
                      </a:r>
                      <a:r>
                        <a:rPr lang="en-GB" sz="1200" baseline="0" dirty="0" smtClean="0"/>
                        <a:t> decrease, due to ice decontamination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20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200" b="0" dirty="0" smtClean="0">
                        <a:latin typeface="+mj-lt"/>
                      </a:endParaRPr>
                    </a:p>
                  </a:txBody>
                  <a:tcPr/>
                </a:tc>
              </a:tr>
              <a:tr h="327185"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December 2015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200" dirty="0"/>
                    </a:p>
                  </a:txBody>
                  <a:tcPr/>
                </a:tc>
              </a:tr>
              <a:tr h="409573"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January 2016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 smtClean="0">
                          <a:solidFill>
                            <a:schemeClr val="tx1"/>
                          </a:solidFill>
                        </a:rPr>
                        <a:t>HIMAWARI-8</a:t>
                      </a:r>
                      <a:r>
                        <a:rPr lang="en-GB" sz="1200" baseline="0" dirty="0" smtClean="0">
                          <a:solidFill>
                            <a:schemeClr val="tx1"/>
                          </a:solidFill>
                        </a:rPr>
                        <a:t> CSR activated.</a:t>
                      </a:r>
                    </a:p>
                    <a:p>
                      <a:r>
                        <a:rPr lang="en-GB" sz="1200" baseline="0" dirty="0" smtClean="0">
                          <a:solidFill>
                            <a:schemeClr val="tx1"/>
                          </a:solidFill>
                        </a:rPr>
                        <a:t>NOAA-18 Channel 5 and 8 activated</a:t>
                      </a:r>
                      <a:endParaRPr lang="en-GB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 smtClean="0">
                          <a:solidFill>
                            <a:srgbClr val="C00000"/>
                          </a:solidFill>
                        </a:rPr>
                        <a:t>MTSAT-2 CSR blacklisting</a:t>
                      </a:r>
                      <a:endParaRPr lang="en-GB" sz="1200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200"/>
                    </a:p>
                  </a:txBody>
                  <a:tcPr/>
                </a:tc>
              </a:tr>
              <a:tr h="409573"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February 2016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 smtClean="0">
                          <a:solidFill>
                            <a:schemeClr val="tx1"/>
                          </a:solidFill>
                        </a:rPr>
                        <a:t>AMVs</a:t>
                      </a:r>
                      <a:r>
                        <a:rPr lang="en-GB" sz="1200" baseline="0" dirty="0" smtClean="0">
                          <a:solidFill>
                            <a:schemeClr val="tx1"/>
                          </a:solidFill>
                        </a:rPr>
                        <a:t> from METOP-A&amp;B and dual METOP-A&amp;B activated. 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baseline="0" dirty="0" smtClean="0">
                          <a:solidFill>
                            <a:schemeClr val="tx1"/>
                          </a:solidFill>
                        </a:rPr>
                        <a:t>Aircraft humidity activated.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 smtClean="0">
                          <a:solidFill>
                            <a:schemeClr val="tx1"/>
                          </a:solidFill>
                        </a:rPr>
                        <a:t>Additional</a:t>
                      </a:r>
                      <a:r>
                        <a:rPr lang="en-GB" sz="1200" baseline="0" dirty="0" smtClean="0">
                          <a:solidFill>
                            <a:schemeClr val="tx1"/>
                          </a:solidFill>
                        </a:rPr>
                        <a:t> AMDAR over Atlantic and Africa.</a:t>
                      </a:r>
                      <a:endParaRPr lang="en-GB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200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200"/>
                    </a:p>
                  </a:txBody>
                  <a:tcPr/>
                </a:tc>
              </a:tr>
              <a:tr h="409573"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March 2016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HIMAWARI</a:t>
                      </a:r>
                      <a:r>
                        <a:rPr lang="en-GB" sz="1200" baseline="0" dirty="0" smtClean="0"/>
                        <a:t>-8 AMV activated. BUFR SYNOP France activated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 smtClean="0">
                          <a:solidFill>
                            <a:srgbClr val="C00000"/>
                          </a:solidFill>
                        </a:rPr>
                        <a:t>METOP-A/HIRS</a:t>
                      </a:r>
                      <a:r>
                        <a:rPr lang="en-GB" sz="1200" baseline="0" dirty="0" smtClean="0">
                          <a:solidFill>
                            <a:srgbClr val="C00000"/>
                          </a:solidFill>
                        </a:rPr>
                        <a:t> blacklisted. MTSAT-2 AMVs blacklisted</a:t>
                      </a:r>
                      <a:endParaRPr lang="en-GB" sz="1200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CY41R2</a:t>
                      </a:r>
                      <a:r>
                        <a:rPr lang="en-GB" sz="1200" baseline="0" dirty="0" smtClean="0"/>
                        <a:t> TCo1279 operational</a:t>
                      </a:r>
                      <a:endParaRPr lang="en-GB" sz="1200" dirty="0"/>
                    </a:p>
                  </a:txBody>
                  <a:tcPr/>
                </a:tc>
              </a:tr>
              <a:tr h="409573"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April 2016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FY-3C/MWHS-2 activated.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 smtClean="0">
                          <a:solidFill>
                            <a:srgbClr val="C00000"/>
                          </a:solidFill>
                        </a:rPr>
                        <a:t>OSTIA sea ice problems</a:t>
                      </a:r>
                      <a:endParaRPr lang="en-GB" sz="1200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200" dirty="0"/>
                    </a:p>
                  </a:txBody>
                  <a:tcPr/>
                </a:tc>
              </a:tr>
              <a:tr h="587388"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May 2016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BUFR radiosonde block 16 and 94 activated.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200" b="0" dirty="0" smtClean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</a:tr>
              <a:tr h="325507"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June 2016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200" dirty="0"/>
                    </a:p>
                  </a:txBody>
                  <a:tcPr/>
                </a:tc>
              </a:tr>
              <a:tr h="409573"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July 2016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BUFR buoy data activated.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200" dirty="0"/>
                    </a:p>
                  </a:txBody>
                  <a:tcPr/>
                </a:tc>
              </a:tr>
              <a:tr h="409573"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August 2016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VIIRS/AMVs activated</a:t>
                      </a:r>
                    </a:p>
                    <a:p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2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38589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73456" y="25460"/>
            <a:ext cx="78895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>
                <a:solidFill>
                  <a:srgbClr val="012FA1"/>
                </a:solidFill>
                <a:latin typeface="+mj-lt"/>
                <a:cs typeface="Comic Sans MS"/>
              </a:rPr>
              <a:t>Key data events </a:t>
            </a:r>
            <a:r>
              <a:rPr lang="en-GB" sz="2800" dirty="0" smtClean="0">
                <a:solidFill>
                  <a:srgbClr val="012FA1"/>
                </a:solidFill>
                <a:latin typeface="+mj-lt"/>
                <a:cs typeface="Comic Sans MS"/>
              </a:rPr>
              <a:t>September </a:t>
            </a:r>
            <a:r>
              <a:rPr lang="en-GB" sz="2800" dirty="0" smtClean="0">
                <a:solidFill>
                  <a:srgbClr val="012FA1"/>
                </a:solidFill>
                <a:latin typeface="+mj-lt"/>
                <a:cs typeface="Comic Sans MS"/>
              </a:rPr>
              <a:t>2016 – April 2017</a:t>
            </a:r>
            <a:endParaRPr lang="en-GB" sz="2800" dirty="0">
              <a:solidFill>
                <a:srgbClr val="012FA1"/>
              </a:solidFill>
              <a:latin typeface="+mj-lt"/>
              <a:cs typeface="Comic Sans MS"/>
            </a:endParaRPr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6737414"/>
              </p:ext>
            </p:extLst>
          </p:nvPr>
        </p:nvGraphicFramePr>
        <p:xfrm>
          <a:off x="402770" y="642267"/>
          <a:ext cx="8360232" cy="61702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1564"/>
                <a:gridCol w="2784144"/>
                <a:gridCol w="2361062"/>
                <a:gridCol w="1693462"/>
              </a:tblGrid>
              <a:tr h="272141"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Month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Data in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Data out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System</a:t>
                      </a:r>
                      <a:endParaRPr lang="en-GB" sz="1600" dirty="0"/>
                    </a:p>
                  </a:txBody>
                  <a:tcPr/>
                </a:tc>
              </a:tr>
              <a:tr h="264405"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September 2016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20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200" b="0" dirty="0" smtClean="0">
                        <a:latin typeface="+mj-lt"/>
                      </a:endParaRPr>
                    </a:p>
                  </a:txBody>
                  <a:tcPr/>
                </a:tc>
              </a:tr>
              <a:tr h="409573"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October 2016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 smtClean="0">
                          <a:solidFill>
                            <a:srgbClr val="C00000"/>
                          </a:solidFill>
                        </a:rPr>
                        <a:t>Rejection of TC </a:t>
                      </a:r>
                      <a:r>
                        <a:rPr lang="en-GB" sz="1200" dirty="0" err="1" smtClean="0">
                          <a:solidFill>
                            <a:srgbClr val="C00000"/>
                          </a:solidFill>
                        </a:rPr>
                        <a:t>dropsondes</a:t>
                      </a:r>
                      <a:r>
                        <a:rPr lang="en-GB" sz="1200" dirty="0" smtClean="0">
                          <a:solidFill>
                            <a:srgbClr val="C00000"/>
                          </a:solidFill>
                        </a:rPr>
                        <a:t> from reconnaissance flights and near</a:t>
                      </a:r>
                      <a:r>
                        <a:rPr lang="en-GB" sz="1200" baseline="0" dirty="0" smtClean="0">
                          <a:solidFill>
                            <a:srgbClr val="C00000"/>
                          </a:solidFill>
                        </a:rPr>
                        <a:t> </a:t>
                      </a:r>
                      <a:r>
                        <a:rPr lang="en-GB" sz="1200" dirty="0" smtClean="0">
                          <a:solidFill>
                            <a:srgbClr val="C00000"/>
                          </a:solidFill>
                        </a:rPr>
                        <a:t>eye-wall.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 smtClean="0">
                          <a:solidFill>
                            <a:srgbClr val="C00000"/>
                          </a:solidFill>
                        </a:rPr>
                        <a:t>Blacklist of channels 5-8 from </a:t>
                      </a:r>
                      <a:r>
                        <a:rPr lang="en-GB" sz="1200" dirty="0" err="1" smtClean="0">
                          <a:solidFill>
                            <a:srgbClr val="C00000"/>
                          </a:solidFill>
                        </a:rPr>
                        <a:t>Metop</a:t>
                      </a:r>
                      <a:r>
                        <a:rPr lang="en-GB" sz="1200" dirty="0" smtClean="0">
                          <a:solidFill>
                            <a:srgbClr val="C00000"/>
                          </a:solidFill>
                        </a:rPr>
                        <a:t>-B/AMSUA due to the failure of channel 15.</a:t>
                      </a:r>
                      <a:endParaRPr lang="en-GB" sz="1200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200" dirty="0"/>
                    </a:p>
                  </a:txBody>
                  <a:tcPr/>
                </a:tc>
              </a:tr>
              <a:tr h="409573"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November 2016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Significant increase of AMDAR data over South America.</a:t>
                      </a:r>
                    </a:p>
                    <a:p>
                      <a:endParaRPr lang="en-GB" sz="1200" dirty="0" smtClean="0"/>
                    </a:p>
                    <a:p>
                      <a:r>
                        <a:rPr lang="en-GB" sz="1200" dirty="0" smtClean="0"/>
                        <a:t>Activation of BUFR PILOT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 smtClean="0">
                          <a:solidFill>
                            <a:srgbClr val="C00000"/>
                          </a:solidFill>
                        </a:rPr>
                        <a:t>End of ISS/</a:t>
                      </a:r>
                      <a:r>
                        <a:rPr lang="en-GB" sz="1200" dirty="0" err="1" smtClean="0">
                          <a:solidFill>
                            <a:srgbClr val="C00000"/>
                          </a:solidFill>
                        </a:rPr>
                        <a:t>Rapidscat</a:t>
                      </a:r>
                      <a:r>
                        <a:rPr lang="en-GB" sz="1200" dirty="0" smtClean="0">
                          <a:solidFill>
                            <a:srgbClr val="C00000"/>
                          </a:solidFill>
                        </a:rPr>
                        <a:t> mission. </a:t>
                      </a:r>
                      <a:endParaRPr lang="en-GB" sz="1200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GB" sz="1200" b="0" dirty="0" smtClean="0">
                          <a:latin typeface="+mj-lt"/>
                        </a:rPr>
                        <a:t>Wave Optics processor for GRAS implemented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GB" sz="1200" dirty="0" smtClean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GB" sz="1200" dirty="0" smtClean="0"/>
                        <a:t>CY43R1 operational</a:t>
                      </a:r>
                      <a:endParaRPr lang="en-GB" sz="1200" dirty="0"/>
                    </a:p>
                  </a:txBody>
                  <a:tcPr/>
                </a:tc>
              </a:tr>
              <a:tr h="409573"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December 2016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 smtClean="0"/>
                        <a:t>Activation of </a:t>
                      </a:r>
                      <a:r>
                        <a:rPr lang="en-GB" sz="1200" dirty="0" err="1" smtClean="0"/>
                        <a:t>Metop</a:t>
                      </a:r>
                      <a:r>
                        <a:rPr lang="en-GB" sz="1200" dirty="0" smtClean="0"/>
                        <a:t>-B/AMSUA channels 5-8. This was done after a modification by the observation team to set channel 15 to missing.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 smtClean="0"/>
                        <a:t>Activation of Jason-2 wave height.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200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200" dirty="0"/>
                    </a:p>
                  </a:txBody>
                  <a:tcPr/>
                </a:tc>
              </a:tr>
              <a:tr h="409573"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January 2017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Activate AQUA/AMSUA.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200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200" dirty="0"/>
                    </a:p>
                  </a:txBody>
                  <a:tcPr/>
                </a:tc>
              </a:tr>
              <a:tr h="409573"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February 2017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Activated BUFR radiosondes for many WMO blocks: 07, 16 and 85.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200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200" dirty="0"/>
                    </a:p>
                  </a:txBody>
                  <a:tcPr/>
                </a:tc>
              </a:tr>
              <a:tr h="587388"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March 2017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 smtClean="0"/>
                        <a:t>Activation of MET-8 data (AMV and ASR) .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 smtClean="0"/>
                        <a:t>Change of ACARS encoding format to WIGOS AMDAR.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 smtClean="0"/>
                        <a:t>Activation of ATMS.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 smtClean="0">
                          <a:solidFill>
                            <a:srgbClr val="C00000"/>
                          </a:solidFill>
                        </a:rPr>
                        <a:t>Blacklisting of MET-7</a:t>
                      </a:r>
                      <a:endParaRPr lang="en-GB" sz="1200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200" b="0" dirty="0" smtClean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</a:tr>
              <a:tr h="409573"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April 2017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 smtClean="0">
                          <a:solidFill>
                            <a:srgbClr val="C00000"/>
                          </a:solidFill>
                        </a:rPr>
                        <a:t>EARS NOAA-15/AMSUA stopped being produced.</a:t>
                      </a:r>
                      <a:endParaRPr lang="en-GB" sz="1200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July 2017: CY43R3 planned operational</a:t>
                      </a:r>
                      <a:endParaRPr lang="en-GB" sz="12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38011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184859" y="360000"/>
            <a:ext cx="7709445" cy="369332"/>
          </a:xfrm>
        </p:spPr>
        <p:txBody>
          <a:bodyPr/>
          <a:lstStyle/>
          <a:p>
            <a:r>
              <a:rPr lang="en-GB" dirty="0" smtClean="0"/>
              <a:t>AMSU-A data events: September 2016 to January 2017</a:t>
            </a:r>
            <a:endParaRPr lang="en-GB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4"/>
          </p:nvPr>
        </p:nvSpPr>
        <p:spPr>
          <a:xfrm>
            <a:off x="811192" y="857943"/>
            <a:ext cx="5064026" cy="4986000"/>
          </a:xfrm>
        </p:spPr>
        <p:txBody>
          <a:bodyPr/>
          <a:lstStyle/>
          <a:p>
            <a:pPr marL="182563" indent="-182563"/>
            <a:r>
              <a:rPr lang="en-GB" dirty="0" smtClean="0"/>
              <a:t>Pre 23</a:t>
            </a:r>
            <a:r>
              <a:rPr lang="en-GB" baseline="30000" dirty="0" smtClean="0"/>
              <a:t>rd</a:t>
            </a:r>
            <a:r>
              <a:rPr lang="en-GB" dirty="0" smtClean="0"/>
              <a:t> Sept 2016</a:t>
            </a:r>
          </a:p>
          <a:p>
            <a:pPr marL="182563" indent="-182563"/>
            <a:r>
              <a:rPr lang="en-GB" dirty="0" smtClean="0"/>
              <a:t>24 Sept 2016: Loss of Aqua AMSU-A due to failure of channels 1 &amp; 2</a:t>
            </a:r>
          </a:p>
          <a:p>
            <a:pPr marL="182563" indent="-182563"/>
            <a:r>
              <a:rPr lang="en-GB" dirty="0" smtClean="0"/>
              <a:t>17 Oct 2016: Loss of </a:t>
            </a:r>
            <a:r>
              <a:rPr lang="en-GB" dirty="0" err="1"/>
              <a:t>MetOp</a:t>
            </a:r>
            <a:r>
              <a:rPr lang="en-GB" dirty="0"/>
              <a:t>-B AMSU-A due to failure of channel </a:t>
            </a:r>
            <a:r>
              <a:rPr lang="en-GB" dirty="0" smtClean="0"/>
              <a:t>15</a:t>
            </a:r>
          </a:p>
          <a:p>
            <a:pPr marL="182563" indent="-182563"/>
            <a:r>
              <a:rPr lang="en-GB" dirty="0" smtClean="0"/>
              <a:t>29 Nov 2016: Reactivation of </a:t>
            </a:r>
            <a:r>
              <a:rPr lang="en-GB" dirty="0" err="1" smtClean="0"/>
              <a:t>MetOp</a:t>
            </a:r>
            <a:r>
              <a:rPr lang="en-GB" dirty="0" smtClean="0"/>
              <a:t>-B AMSU-A channels 9 to 14 thanks to code change to relax pre-screening check and remove QC dependencies on channel 15</a:t>
            </a:r>
          </a:p>
          <a:p>
            <a:pPr marL="182563" indent="-182563"/>
            <a:r>
              <a:rPr lang="en-GB" dirty="0" smtClean="0"/>
              <a:t>15 Dec 2016: Reactivation of </a:t>
            </a:r>
            <a:r>
              <a:rPr lang="en-GB" dirty="0" err="1" smtClean="0"/>
              <a:t>MetOp</a:t>
            </a:r>
            <a:r>
              <a:rPr lang="en-GB" dirty="0" smtClean="0"/>
              <a:t>-B AMSU-A channels 5 to 8 (5 &amp; 6 over sea only)</a:t>
            </a:r>
          </a:p>
          <a:p>
            <a:pPr marL="182563" indent="-182563"/>
            <a:r>
              <a:rPr lang="en-GB" dirty="0" smtClean="0"/>
              <a:t>12 Jan 2017: Reactivation of Aqua AMSU-A channels 8 to 14 thanks to code change to relax pre-screening check and remove QC dependencies on channels 1 &amp; 2</a:t>
            </a:r>
          </a:p>
          <a:p>
            <a:pPr marL="182563" indent="-182563"/>
            <a:endParaRPr lang="en-GB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B0B0F-E794-1244-9699-107C60B9C23A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1412" y="729332"/>
            <a:ext cx="2399834" cy="533296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1412" y="729332"/>
            <a:ext cx="2399834" cy="533296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1412" y="729332"/>
            <a:ext cx="2399834" cy="533296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1412" y="729332"/>
            <a:ext cx="2399834" cy="533296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1412" y="729332"/>
            <a:ext cx="2399834" cy="533296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1412" y="729332"/>
            <a:ext cx="2399834" cy="533296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262849" y="729342"/>
            <a:ext cx="19083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prstClr val="black"/>
                </a:solidFill>
              </a:rPr>
              <a:t>AMSU-A channels assimilated by satellite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900041" y="4373420"/>
            <a:ext cx="1522597" cy="646331"/>
          </a:xfrm>
          <a:prstGeom prst="rect">
            <a:avLst/>
          </a:prstGeom>
          <a:noFill/>
          <a:scene3d>
            <a:camera prst="orthographicFront">
              <a:rot lat="0" lon="0" rev="16200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pPr algn="ctr"/>
            <a:r>
              <a:rPr lang="en-GB" dirty="0" smtClean="0"/>
              <a:t>Tropospheric</a:t>
            </a:r>
          </a:p>
          <a:p>
            <a:pPr algn="ctr"/>
            <a:r>
              <a:rPr lang="en-GB" dirty="0" smtClean="0"/>
              <a:t>channels</a:t>
            </a:r>
            <a:endParaRPr lang="en-GB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6294499" y="3798279"/>
            <a:ext cx="2599802" cy="2813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4889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12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55" t="8357" b="8309"/>
          <a:stretch/>
        </p:blipFill>
        <p:spPr>
          <a:xfrm>
            <a:off x="4265415" y="1224271"/>
            <a:ext cx="601271" cy="514167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20" r="14026" b="37991"/>
          <a:stretch/>
        </p:blipFill>
        <p:spPr>
          <a:xfrm>
            <a:off x="267901" y="1808100"/>
            <a:ext cx="4005330" cy="3867150"/>
          </a:xfrm>
          <a:prstGeom prst="rect">
            <a:avLst/>
          </a:prstGeom>
        </p:spPr>
      </p:pic>
      <p:sp>
        <p:nvSpPr>
          <p:cNvPr id="38914" name="Title 1"/>
          <p:cNvSpPr>
            <a:spLocks noGrp="1"/>
          </p:cNvSpPr>
          <p:nvPr>
            <p:ph type="title"/>
          </p:nvPr>
        </p:nvSpPr>
        <p:spPr bwMode="auto">
          <a:xfrm>
            <a:off x="642937" y="488950"/>
            <a:ext cx="5386388" cy="368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r>
              <a:rPr lang="en-GB" altLang="en-US" dirty="0" smtClean="0"/>
              <a:t>Positive impact of Himawari-8: </a:t>
            </a:r>
            <a:br>
              <a:rPr lang="en-GB" altLang="en-US" dirty="0" smtClean="0"/>
            </a:br>
            <a:r>
              <a:rPr lang="en-GB" altLang="en-US" dirty="0" smtClean="0"/>
              <a:t>change in error in vector wind</a:t>
            </a:r>
          </a:p>
        </p:txBody>
      </p:sp>
      <p:sp>
        <p:nvSpPr>
          <p:cNvPr id="38915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7524750" y="6308725"/>
            <a:ext cx="1619250" cy="21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C87C325-EDA5-443E-9281-568296F4A7A6}" type="slidenum">
              <a:rPr lang="en-US" altLang="en-US" sz="1200">
                <a:solidFill>
                  <a:srgbClr val="064E83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en-US" altLang="en-US" sz="1200" dirty="0">
              <a:solidFill>
                <a:srgbClr val="064E83"/>
              </a:solidFill>
            </a:endParaRPr>
          </a:p>
        </p:txBody>
      </p:sp>
      <p:sp>
        <p:nvSpPr>
          <p:cNvPr id="38923" name="TextBox 14"/>
          <p:cNvSpPr txBox="1">
            <a:spLocks noChangeArrowheads="1"/>
          </p:cNvSpPr>
          <p:nvPr/>
        </p:nvSpPr>
        <p:spPr bwMode="auto">
          <a:xfrm>
            <a:off x="595197" y="1442742"/>
            <a:ext cx="3490912" cy="338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GB" altLang="en-US" sz="1600" dirty="0" smtClean="0">
                <a:solidFill>
                  <a:prstClr val="black"/>
                </a:solidFill>
              </a:rPr>
              <a:t>Himawari-8 vs</a:t>
            </a:r>
            <a:r>
              <a:rPr lang="en-GB" altLang="en-US" sz="1600" dirty="0">
                <a:solidFill>
                  <a:prstClr val="black"/>
                </a:solidFill>
              </a:rPr>
              <a:t>. ctrl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79242" y="5844517"/>
            <a:ext cx="1219949" cy="923330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prstClr val="black"/>
                </a:solidFill>
              </a:rPr>
              <a:t>6</a:t>
            </a:r>
            <a:r>
              <a:rPr lang="en-GB" dirty="0" smtClean="0">
                <a:solidFill>
                  <a:prstClr val="black"/>
                </a:solidFill>
              </a:rPr>
              <a:t> months (summer + winter)</a:t>
            </a:r>
            <a:endParaRPr lang="en-GB" dirty="0">
              <a:solidFill>
                <a:prstClr val="black"/>
              </a:solidFill>
            </a:endParaRPr>
          </a:p>
        </p:txBody>
      </p:sp>
      <p:cxnSp>
        <p:nvCxnSpPr>
          <p:cNvPr id="25" name="Straight Arrow Connector 24"/>
          <p:cNvCxnSpPr/>
          <p:nvPr/>
        </p:nvCxnSpPr>
        <p:spPr>
          <a:xfrm flipH="1" flipV="1">
            <a:off x="4893572" y="2252599"/>
            <a:ext cx="11113" cy="65881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>
            <a:off x="4904685" y="4512093"/>
            <a:ext cx="0" cy="600075"/>
          </a:xfrm>
          <a:prstGeom prst="straightConnector1">
            <a:avLst/>
          </a:prstGeom>
          <a:ln>
            <a:solidFill>
              <a:srgbClr val="000083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11"/>
          <p:cNvSpPr txBox="1">
            <a:spLocks noChangeArrowheads="1"/>
          </p:cNvSpPr>
          <p:nvPr/>
        </p:nvSpPr>
        <p:spPr bwMode="auto">
          <a:xfrm rot="16200000">
            <a:off x="4529241" y="5311400"/>
            <a:ext cx="70167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GB" altLang="en-US" sz="1600" dirty="0">
                <a:solidFill>
                  <a:srgbClr val="000083"/>
                </a:solidFill>
              </a:rPr>
              <a:t>Good</a:t>
            </a:r>
          </a:p>
        </p:txBody>
      </p:sp>
      <p:sp>
        <p:nvSpPr>
          <p:cNvPr id="28" name="TextBox 12"/>
          <p:cNvSpPr txBox="1">
            <a:spLocks noChangeArrowheads="1"/>
          </p:cNvSpPr>
          <p:nvPr/>
        </p:nvSpPr>
        <p:spPr bwMode="auto">
          <a:xfrm rot="16200000">
            <a:off x="4499873" y="1738249"/>
            <a:ext cx="703262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GB" altLang="en-US" sz="1600" dirty="0">
                <a:solidFill>
                  <a:srgbClr val="FF0000"/>
                </a:solidFill>
              </a:rPr>
              <a:t>Bad</a:t>
            </a:r>
          </a:p>
        </p:txBody>
      </p:sp>
      <p:sp>
        <p:nvSpPr>
          <p:cNvPr id="33" name="Oval 32"/>
          <p:cNvSpPr/>
          <p:nvPr/>
        </p:nvSpPr>
        <p:spPr>
          <a:xfrm>
            <a:off x="2790841" y="2582722"/>
            <a:ext cx="1276218" cy="299339"/>
          </a:xfrm>
          <a:prstGeom prst="ellipse">
            <a:avLst/>
          </a:prstGeom>
          <a:noFill/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34" name="Oval 33"/>
          <p:cNvSpPr/>
          <p:nvPr/>
        </p:nvSpPr>
        <p:spPr>
          <a:xfrm>
            <a:off x="3000375" y="3485385"/>
            <a:ext cx="827262" cy="788735"/>
          </a:xfrm>
          <a:prstGeom prst="ellipse">
            <a:avLst/>
          </a:prstGeom>
          <a:noFill/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35" name="Oval 34"/>
          <p:cNvSpPr/>
          <p:nvPr/>
        </p:nvSpPr>
        <p:spPr>
          <a:xfrm>
            <a:off x="1092503" y="4717247"/>
            <a:ext cx="628062" cy="788735"/>
          </a:xfrm>
          <a:prstGeom prst="ellipse">
            <a:avLst/>
          </a:prstGeom>
          <a:noFill/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221772" y="628055"/>
            <a:ext cx="1863001" cy="646331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solidFill>
                  <a:prstClr val="black"/>
                </a:solidFill>
              </a:rPr>
              <a:t>Control = no MTSAT-2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32" name="TextBox 14"/>
          <p:cNvSpPr txBox="1">
            <a:spLocks noChangeArrowheads="1"/>
          </p:cNvSpPr>
          <p:nvPr/>
        </p:nvSpPr>
        <p:spPr bwMode="auto">
          <a:xfrm>
            <a:off x="5471369" y="1434499"/>
            <a:ext cx="3490912" cy="338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GB" altLang="en-US" sz="1600" dirty="0" smtClean="0">
                <a:solidFill>
                  <a:prstClr val="black"/>
                </a:solidFill>
              </a:rPr>
              <a:t>MTSAT-2 vs</a:t>
            </a:r>
            <a:r>
              <a:rPr lang="en-GB" altLang="en-US" sz="1600" dirty="0">
                <a:solidFill>
                  <a:prstClr val="black"/>
                </a:solidFill>
              </a:rPr>
              <a:t>. ctrl</a:t>
            </a:r>
          </a:p>
        </p:txBody>
      </p:sp>
      <p:sp>
        <p:nvSpPr>
          <p:cNvPr id="39" name="Oval 38"/>
          <p:cNvSpPr/>
          <p:nvPr/>
        </p:nvSpPr>
        <p:spPr>
          <a:xfrm>
            <a:off x="3114919" y="4717246"/>
            <a:ext cx="628062" cy="788735"/>
          </a:xfrm>
          <a:prstGeom prst="ellipse">
            <a:avLst/>
          </a:prstGeom>
          <a:noFill/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40" name="Oval 39"/>
          <p:cNvSpPr/>
          <p:nvPr/>
        </p:nvSpPr>
        <p:spPr>
          <a:xfrm>
            <a:off x="942974" y="3609976"/>
            <a:ext cx="967355" cy="569116"/>
          </a:xfrm>
          <a:prstGeom prst="ellipse">
            <a:avLst/>
          </a:prstGeom>
          <a:noFill/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29" r="13930" b="37782"/>
          <a:stretch/>
        </p:blipFill>
        <p:spPr>
          <a:xfrm>
            <a:off x="4986982" y="1739181"/>
            <a:ext cx="4009820" cy="386715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827637" y="3048521"/>
            <a:ext cx="1949306" cy="1200329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solidFill>
                  <a:srgbClr val="000083"/>
                </a:solidFill>
              </a:rPr>
              <a:t>Impact of Himawari-8 much more positive</a:t>
            </a:r>
            <a:endParaRPr lang="en-GB" dirty="0">
              <a:solidFill>
                <a:srgbClr val="00008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3423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23" grpId="0" animBg="1"/>
      <p:bldP spid="31" grpId="0" animBg="1"/>
      <p:bldP spid="27" grpId="0"/>
      <p:bldP spid="28" grpId="0"/>
      <p:bldP spid="33" grpId="0" animBg="1"/>
      <p:bldP spid="34" grpId="0" animBg="1"/>
      <p:bldP spid="35" grpId="0" animBg="1"/>
      <p:bldP spid="22" grpId="0" animBg="1"/>
      <p:bldP spid="32" grpId="0" animBg="1"/>
      <p:bldP spid="39" grpId="0" animBg="1"/>
      <p:bldP spid="40" grpId="0" animBg="1"/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2988840" y="1719066"/>
            <a:ext cx="3001974" cy="3759562"/>
            <a:chOff x="2783100" y="1719066"/>
            <a:chExt cx="3001974" cy="3759562"/>
          </a:xfrm>
        </p:grpSpPr>
        <p:grpSp>
          <p:nvGrpSpPr>
            <p:cNvPr id="5" name="Group 4"/>
            <p:cNvGrpSpPr/>
            <p:nvPr/>
          </p:nvGrpSpPr>
          <p:grpSpPr>
            <a:xfrm>
              <a:off x="2783100" y="1719066"/>
              <a:ext cx="2868400" cy="3759562"/>
              <a:chOff x="1536071" y="1974715"/>
              <a:chExt cx="2868400" cy="3759562"/>
            </a:xfrm>
          </p:grpSpPr>
          <p:pic>
            <p:nvPicPr>
              <p:cNvPr id="3" name="Picture 2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2974" r="87358"/>
              <a:stretch/>
            </p:blipFill>
            <p:spPr>
              <a:xfrm>
                <a:off x="1536071" y="1974715"/>
                <a:ext cx="808296" cy="3759562"/>
              </a:xfrm>
              <a:prstGeom prst="rect">
                <a:avLst/>
              </a:prstGeom>
            </p:spPr>
          </p:pic>
          <p:pic>
            <p:nvPicPr>
              <p:cNvPr id="30" name="Picture 29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5020" t="13166" r="10038" b="12112"/>
              <a:stretch/>
            </p:blipFill>
            <p:spPr>
              <a:xfrm>
                <a:off x="2170316" y="1983036"/>
                <a:ext cx="2234155" cy="3227942"/>
              </a:xfrm>
              <a:prstGeom prst="rect">
                <a:avLst/>
              </a:prstGeom>
            </p:spPr>
          </p:pic>
        </p:grpSp>
        <p:pic>
          <p:nvPicPr>
            <p:cNvPr id="33" name="Picture 32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241" t="13166" b="19723"/>
            <a:stretch/>
          </p:blipFill>
          <p:spPr>
            <a:xfrm>
              <a:off x="5352882" y="1729183"/>
              <a:ext cx="432192" cy="2899166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0421" y="360000"/>
            <a:ext cx="7033446" cy="369332"/>
          </a:xfrm>
        </p:spPr>
        <p:txBody>
          <a:bodyPr/>
          <a:lstStyle/>
          <a:p>
            <a:r>
              <a:rPr lang="en-GB" dirty="0" smtClean="0"/>
              <a:t>Improved fits of observations to model background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B0B0F-E794-1244-9699-107C60B9C23A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9" name="TextBox 17"/>
          <p:cNvSpPr txBox="1">
            <a:spLocks noChangeArrowheads="1"/>
          </p:cNvSpPr>
          <p:nvPr/>
        </p:nvSpPr>
        <p:spPr bwMode="auto">
          <a:xfrm>
            <a:off x="2820040" y="994277"/>
            <a:ext cx="382591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GB" altLang="en-US" sz="1600" dirty="0">
                <a:solidFill>
                  <a:prstClr val="black"/>
                </a:solidFill>
              </a:rPr>
              <a:t>AIREP </a:t>
            </a:r>
            <a:r>
              <a:rPr lang="en-GB" altLang="en-US" sz="1600" dirty="0" err="1">
                <a:solidFill>
                  <a:prstClr val="black"/>
                </a:solidFill>
              </a:rPr>
              <a:t>AMprofiler</a:t>
            </a:r>
            <a:r>
              <a:rPr lang="en-GB" altLang="en-US" sz="1600" dirty="0">
                <a:solidFill>
                  <a:prstClr val="black"/>
                </a:solidFill>
              </a:rPr>
              <a:t> </a:t>
            </a:r>
            <a:r>
              <a:rPr lang="en-GB" altLang="en-US" sz="1600" dirty="0" err="1">
                <a:solidFill>
                  <a:prstClr val="black"/>
                </a:solidFill>
              </a:rPr>
              <a:t>EUprofiler</a:t>
            </a:r>
            <a:r>
              <a:rPr lang="en-GB" altLang="en-US" sz="1600" dirty="0">
                <a:solidFill>
                  <a:prstClr val="black"/>
                </a:solidFill>
              </a:rPr>
              <a:t> </a:t>
            </a:r>
            <a:r>
              <a:rPr lang="en-GB" altLang="en-US" sz="1600" dirty="0" err="1">
                <a:solidFill>
                  <a:prstClr val="black"/>
                </a:solidFill>
              </a:rPr>
              <a:t>JPprofiler</a:t>
            </a:r>
            <a:r>
              <a:rPr lang="en-GB" altLang="en-US" sz="1600" dirty="0">
                <a:solidFill>
                  <a:prstClr val="black"/>
                </a:solidFill>
              </a:rPr>
              <a:t> PILOT TEMP – U </a:t>
            </a:r>
            <a:r>
              <a:rPr lang="en-GB" altLang="en-US" sz="1600" dirty="0" smtClean="0">
                <a:solidFill>
                  <a:prstClr val="black"/>
                </a:solidFill>
              </a:rPr>
              <a:t>and V wind (tropics)</a:t>
            </a:r>
            <a:endParaRPr lang="en-GB" altLang="en-US" sz="1600" dirty="0">
              <a:solidFill>
                <a:prstClr val="black"/>
              </a:solidFill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2872228" y="5249252"/>
            <a:ext cx="4026313" cy="808050"/>
            <a:chOff x="3147237" y="5130328"/>
            <a:chExt cx="4026313" cy="808050"/>
          </a:xfrm>
        </p:grpSpPr>
        <p:pic>
          <p:nvPicPr>
            <p:cNvPr id="15" name="Picture 3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409" t="85245" r="51469" b="4581"/>
            <a:stretch>
              <a:fillRect/>
            </a:stretch>
          </p:blipFill>
          <p:spPr bwMode="auto">
            <a:xfrm>
              <a:off x="3599134" y="5241466"/>
              <a:ext cx="1217612" cy="6969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TextBox 36"/>
            <p:cNvSpPr txBox="1">
              <a:spLocks noChangeArrowheads="1"/>
            </p:cNvSpPr>
            <p:nvPr/>
          </p:nvSpPr>
          <p:spPr bwMode="auto">
            <a:xfrm>
              <a:off x="4808809" y="5158916"/>
              <a:ext cx="2364741" cy="3077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GB" altLang="en-US" sz="1400" dirty="0" smtClean="0">
                  <a:solidFill>
                    <a:prstClr val="black"/>
                  </a:solidFill>
                </a:rPr>
                <a:t>Himawari-8</a:t>
              </a:r>
              <a:endParaRPr lang="en-GB" altLang="en-US" sz="1400" dirty="0">
                <a:solidFill>
                  <a:prstClr val="black"/>
                </a:solidFill>
              </a:endParaRPr>
            </a:p>
          </p:txBody>
        </p:sp>
        <p:sp>
          <p:nvSpPr>
            <p:cNvPr id="17" name="TextBox 37"/>
            <p:cNvSpPr txBox="1">
              <a:spLocks noChangeArrowheads="1"/>
            </p:cNvSpPr>
            <p:nvPr/>
          </p:nvSpPr>
          <p:spPr bwMode="auto">
            <a:xfrm>
              <a:off x="4808809" y="5536741"/>
              <a:ext cx="1890712" cy="3077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GB" altLang="en-US" sz="1400" dirty="0" smtClean="0">
                  <a:solidFill>
                    <a:prstClr val="black"/>
                  </a:solidFill>
                </a:rPr>
                <a:t>MTSAT-2</a:t>
              </a:r>
              <a:endParaRPr lang="en-GB" altLang="en-US" sz="1400" dirty="0">
                <a:solidFill>
                  <a:prstClr val="black"/>
                </a:solidFill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3147237" y="5130328"/>
              <a:ext cx="3649123" cy="756914"/>
            </a:xfrm>
            <a:prstGeom prst="rect">
              <a:avLst/>
            </a:prstGeom>
            <a:noFill/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</p:grpSp>
      <p:sp>
        <p:nvSpPr>
          <p:cNvPr id="24" name="Oval 23"/>
          <p:cNvSpPr/>
          <p:nvPr/>
        </p:nvSpPr>
        <p:spPr>
          <a:xfrm>
            <a:off x="3555616" y="2648763"/>
            <a:ext cx="1297172" cy="921113"/>
          </a:xfrm>
          <a:prstGeom prst="ellipse">
            <a:avLst/>
          </a:prstGeom>
          <a:noFill/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85567" y="5247032"/>
            <a:ext cx="1394376" cy="923330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solidFill>
                  <a:prstClr val="black"/>
                </a:solidFill>
              </a:rPr>
              <a:t>6 months (summer + winter)</a:t>
            </a:r>
            <a:endParaRPr lang="en-GB" dirty="0">
              <a:solidFill>
                <a:prstClr val="black"/>
              </a:solidFill>
            </a:endParaRPr>
          </a:p>
        </p:txBody>
      </p:sp>
      <p:cxnSp>
        <p:nvCxnSpPr>
          <p:cNvPr id="26" name="Straight Arrow Connector 25"/>
          <p:cNvCxnSpPr/>
          <p:nvPr/>
        </p:nvCxnSpPr>
        <p:spPr>
          <a:xfrm flipV="1">
            <a:off x="5532207" y="4216609"/>
            <a:ext cx="705494" cy="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H="1" flipV="1">
            <a:off x="3115033" y="4221002"/>
            <a:ext cx="621895" cy="1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11"/>
          <p:cNvSpPr txBox="1">
            <a:spLocks noChangeArrowheads="1"/>
          </p:cNvSpPr>
          <p:nvPr/>
        </p:nvSpPr>
        <p:spPr bwMode="auto">
          <a:xfrm>
            <a:off x="3704206" y="4041564"/>
            <a:ext cx="70167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GB" altLang="en-US" sz="1600" dirty="0">
                <a:solidFill>
                  <a:srgbClr val="00B050"/>
                </a:solidFill>
              </a:rPr>
              <a:t>Good</a:t>
            </a:r>
          </a:p>
        </p:txBody>
      </p:sp>
      <p:sp>
        <p:nvSpPr>
          <p:cNvPr id="29" name="TextBox 12"/>
          <p:cNvSpPr txBox="1">
            <a:spLocks noChangeArrowheads="1"/>
          </p:cNvSpPr>
          <p:nvPr/>
        </p:nvSpPr>
        <p:spPr bwMode="auto">
          <a:xfrm>
            <a:off x="4962332" y="4041564"/>
            <a:ext cx="703262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GB" altLang="en-US" sz="1600" dirty="0">
                <a:solidFill>
                  <a:srgbClr val="FF0000"/>
                </a:solidFill>
              </a:rPr>
              <a:t>Bad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05276" y="2418028"/>
            <a:ext cx="2276869" cy="923330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00B050"/>
                </a:solidFill>
              </a:rPr>
              <a:t>Both have +</a:t>
            </a:r>
            <a:r>
              <a:rPr lang="en-GB" dirty="0" err="1">
                <a:solidFill>
                  <a:srgbClr val="00B050"/>
                </a:solidFill>
              </a:rPr>
              <a:t>ve</a:t>
            </a:r>
            <a:r>
              <a:rPr lang="en-GB" dirty="0">
                <a:solidFill>
                  <a:srgbClr val="00B050"/>
                </a:solidFill>
              </a:rPr>
              <a:t> impact for ATMS humidity </a:t>
            </a:r>
            <a:r>
              <a:rPr lang="en-GB" dirty="0" smtClean="0">
                <a:solidFill>
                  <a:srgbClr val="00B050"/>
                </a:solidFill>
              </a:rPr>
              <a:t>channels</a:t>
            </a:r>
          </a:p>
        </p:txBody>
      </p:sp>
      <p:sp>
        <p:nvSpPr>
          <p:cNvPr id="6" name="Rectangle 5"/>
          <p:cNvSpPr/>
          <p:nvPr/>
        </p:nvSpPr>
        <p:spPr>
          <a:xfrm>
            <a:off x="6261884" y="4272591"/>
            <a:ext cx="2735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b="1" dirty="0">
                <a:solidFill>
                  <a:prstClr val="black"/>
                </a:solidFill>
              </a:rPr>
              <a:t>AMVs became operational 15</a:t>
            </a:r>
            <a:r>
              <a:rPr lang="en-GB" b="1" baseline="30000" dirty="0">
                <a:solidFill>
                  <a:prstClr val="black"/>
                </a:solidFill>
              </a:rPr>
              <a:t>th</a:t>
            </a:r>
            <a:r>
              <a:rPr lang="en-GB" b="1" dirty="0">
                <a:solidFill>
                  <a:prstClr val="black"/>
                </a:solidFill>
              </a:rPr>
              <a:t> March 2016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645958" y="2177796"/>
            <a:ext cx="2007909" cy="1477328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solidFill>
                  <a:prstClr val="black"/>
                </a:solidFill>
              </a:rPr>
              <a:t>Using ~40% more AMVs at most pressure </a:t>
            </a:r>
            <a:r>
              <a:rPr lang="en-GB" smtClean="0">
                <a:solidFill>
                  <a:prstClr val="black"/>
                </a:solidFill>
              </a:rPr>
              <a:t>levels compared to MTSAT-2</a:t>
            </a:r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3706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CMWF Light 4:3 blu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ECMWF Light 16:9 blu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ECMWF_16.9_light_blue.potx" id="{6E553A05-1FF4-41A6-8DCD-4A16C4C52284}" vid="{CB9C2DB0-F904-43F7-8D0F-6F373F3FC069}"/>
    </a:ext>
  </a:extLst>
</a:theme>
</file>

<file path=ppt/theme/theme3.xml><?xml version="1.0" encoding="utf-8"?>
<a:theme xmlns:a="http://schemas.openxmlformats.org/drawingml/2006/main" name="1_ECMWF Light 4:3 blu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="" xmlns:thm15="http://schemas.microsoft.com/office/thememl/2012/main" name="ECMWF_4.3_light_blue.potx" id="{5DF975CC-1A98-4276-8049-E01E3834041B}" vid="{AE17BB0E-D833-477C-9F37-6C929F848992}"/>
    </a:ext>
  </a:extLst>
</a:theme>
</file>

<file path=ppt/theme/theme4.xml><?xml version="1.0" encoding="utf-8"?>
<a:theme xmlns:a="http://schemas.openxmlformats.org/drawingml/2006/main" name="ECMWF_Template white with ba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pepe">
  <a:themeElements>
    <a:clrScheme name="">
      <a:dk1>
        <a:srgbClr val="000000"/>
      </a:dk1>
      <a:lt1>
        <a:srgbClr val="FFFFFF"/>
      </a:lt1>
      <a:dk2>
        <a:srgbClr val="B50069"/>
      </a:dk2>
      <a:lt2>
        <a:srgbClr val="919191"/>
      </a:lt2>
      <a:accent1>
        <a:srgbClr val="F95AB7"/>
      </a:accent1>
      <a:accent2>
        <a:srgbClr val="3365FB"/>
      </a:accent2>
      <a:accent3>
        <a:srgbClr val="FFFFFF"/>
      </a:accent3>
      <a:accent4>
        <a:srgbClr val="000000"/>
      </a:accent4>
      <a:accent5>
        <a:srgbClr val="FBB5D8"/>
      </a:accent5>
      <a:accent6>
        <a:srgbClr val="2D5BE3"/>
      </a:accent6>
      <a:hlink>
        <a:srgbClr val="919191"/>
      </a:hlink>
      <a:folHlink>
        <a:srgbClr val="51DC00"/>
      </a:folHlink>
    </a:clrScheme>
    <a:fontScheme name="pepe">
      <a:majorFont>
        <a:latin typeface="Arial Black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5080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en-GB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elvetic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5080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en-GB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elvetica" pitchFamily="34" charset="0"/>
          </a:defRPr>
        </a:defPPr>
      </a:lstStyle>
    </a:lnDef>
  </a:objectDefaults>
  <a:extraClrSchemeLst>
    <a:extraClrScheme>
      <a:clrScheme name="pep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p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ep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p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p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p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p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ECMWF_widescree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1_ECMWF Light 16:9 blu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ECMWF_16.9_light_blue.potx" id="{6E553A05-1FF4-41A6-8DCD-4A16C4C52284}" vid="{CB9C2DB0-F904-43F7-8D0F-6F373F3FC069}"/>
    </a:ext>
  </a:extLst>
</a:theme>
</file>

<file path=ppt/theme/theme8.xml><?xml version="1.0" encoding="utf-8"?>
<a:theme xmlns:a="http://schemas.openxmlformats.org/drawingml/2006/main" name="1_ECMWF_widescree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2_ECMWF Light 4:3 blu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ECMWF_4.3_light_blue.potx" id="{5DF975CC-1A98-4276-8049-E01E3834041B}" vid="{AE17BB0E-D833-477C-9F37-6C929F84899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Apex.thmx</Template>
  <TotalTime>5278</TotalTime>
  <Words>2487</Words>
  <Application>Microsoft Office PowerPoint</Application>
  <PresentationFormat>On-screen Show (4:3)</PresentationFormat>
  <Paragraphs>483</Paragraphs>
  <Slides>35</Slides>
  <Notes>16</Notes>
  <HiddenSlides>0</HiddenSlides>
  <MMClips>0</MMClips>
  <ScaleCrop>false</ScaleCrop>
  <HeadingPairs>
    <vt:vector size="4" baseType="variant">
      <vt:variant>
        <vt:lpstr>Theme</vt:lpstr>
      </vt:variant>
      <vt:variant>
        <vt:i4>9</vt:i4>
      </vt:variant>
      <vt:variant>
        <vt:lpstr>Slide Titles</vt:lpstr>
      </vt:variant>
      <vt:variant>
        <vt:i4>35</vt:i4>
      </vt:variant>
    </vt:vector>
  </HeadingPairs>
  <TitlesOfParts>
    <vt:vector size="44" baseType="lpstr">
      <vt:lpstr>ECMWF Light 4:3 blue</vt:lpstr>
      <vt:lpstr>ECMWF Light 16:9 blue</vt:lpstr>
      <vt:lpstr>1_ECMWF Light 4:3 blue</vt:lpstr>
      <vt:lpstr>ECMWF_Template white with bar</vt:lpstr>
      <vt:lpstr>pepe</vt:lpstr>
      <vt:lpstr>ECMWF_widescreen</vt:lpstr>
      <vt:lpstr>1_ECMWF Light 16:9 blue</vt:lpstr>
      <vt:lpstr>1_ECMWF_widescreen</vt:lpstr>
      <vt:lpstr>2_ECMWF Light 4:3 blue</vt:lpstr>
      <vt:lpstr>PowerPoint Presentation</vt:lpstr>
      <vt:lpstr>Outline</vt:lpstr>
      <vt:lpstr>Satellite observations 1996-2015: projected to 2018</vt:lpstr>
      <vt:lpstr>Nobs and total FSOI by instrument: NH, SH, TR</vt:lpstr>
      <vt:lpstr>PowerPoint Presentation</vt:lpstr>
      <vt:lpstr>PowerPoint Presentation</vt:lpstr>
      <vt:lpstr>AMSU-A data events: September 2016 to January 2017</vt:lpstr>
      <vt:lpstr>Positive impact of Himawari-8:  change in error in vector wind</vt:lpstr>
      <vt:lpstr>Improved fits of observations to model background</vt:lpstr>
      <vt:lpstr>PowerPoint Presentation</vt:lpstr>
      <vt:lpstr>PowerPoint Presentation</vt:lpstr>
      <vt:lpstr>Since March 2016 we have also use aircraft humidity observations . </vt:lpstr>
      <vt:lpstr>AMDAR humidity data impact study   12 hour fit to rain radar improves</vt:lpstr>
      <vt:lpstr>PowerPoint Presentation</vt:lpstr>
      <vt:lpstr>PowerPoint Presentation</vt:lpstr>
      <vt:lpstr>PowerPoint Presentation</vt:lpstr>
      <vt:lpstr>ECMWF’s 43R3 upgrade (Operational July 2017)</vt:lpstr>
      <vt:lpstr>Humidity background error variances from EDA</vt:lpstr>
      <vt:lpstr>Additional all-sky humidity sounding observations</vt:lpstr>
      <vt:lpstr>PowerPoint Presentation</vt:lpstr>
      <vt:lpstr>5-day forecast RMSE change: 43r1  43r3 Tco1279 RD e-suite</vt:lpstr>
      <vt:lpstr>May 2017: Tropospheric GRAS Radio Occultation impact  </vt:lpstr>
      <vt:lpstr>Improved (o-b) fit for aircraft temperatures: NH</vt:lpstr>
      <vt:lpstr>All sky assimilation</vt:lpstr>
      <vt:lpstr>Observation changes: the rise of all-sky!</vt:lpstr>
      <vt:lpstr>Observation changes: the rise of all-sky!</vt:lpstr>
      <vt:lpstr>Conclusions (all-sky impact)</vt:lpstr>
      <vt:lpstr>SAPHIR – tropical sensor with multiple overpasses per day Philippe Chambon (visiting from Meteo France) and Alan Geer (ECMWF)</vt:lpstr>
      <vt:lpstr>Tropical obstats: FG standard deviations baseline: 7 microwave WV instruments + rest of global observing system add: 4 MHS or 1 SAPHIR, or 4 MHS and SAPHIR </vt:lpstr>
      <vt:lpstr>Some plans for 2018</vt:lpstr>
      <vt:lpstr>Improving 4D-Var: Overlapping windows</vt:lpstr>
      <vt:lpstr>PowerPoint Presentation</vt:lpstr>
      <vt:lpstr>All sky sounding channels over coasts </vt:lpstr>
      <vt:lpstr>Conventional data, current priorities</vt:lpstr>
      <vt:lpstr>Summary</vt:lpstr>
    </vt:vector>
  </TitlesOfParts>
  <Company>ECMWF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Robert Hine</dc:creator>
  <cp:lastModifiedBy>ecmwf</cp:lastModifiedBy>
  <cp:revision>186</cp:revision>
  <cp:lastPrinted>2014-11-19T12:15:44Z</cp:lastPrinted>
  <dcterms:created xsi:type="dcterms:W3CDTF">2015-03-12T16:17:10Z</dcterms:created>
  <dcterms:modified xsi:type="dcterms:W3CDTF">2017-05-17T08:51:08Z</dcterms:modified>
</cp:coreProperties>
</file>